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343" r:id="rId3"/>
    <p:sldId id="344" r:id="rId4"/>
    <p:sldId id="256" r:id="rId5"/>
    <p:sldId id="269" r:id="rId6"/>
    <p:sldId id="270" r:id="rId7"/>
    <p:sldId id="261" r:id="rId8"/>
    <p:sldId id="345" r:id="rId9"/>
    <p:sldId id="258" r:id="rId10"/>
    <p:sldId id="346" r:id="rId11"/>
    <p:sldId id="257" r:id="rId12"/>
    <p:sldId id="264" r:id="rId13"/>
    <p:sldId id="262" r:id="rId14"/>
    <p:sldId id="265" r:id="rId15"/>
    <p:sldId id="267" r:id="rId16"/>
    <p:sldId id="268" r:id="rId17"/>
    <p:sldId id="260" r:id="rId18"/>
    <p:sldId id="259" r:id="rId19"/>
    <p:sldId id="266" r:id="rId20"/>
    <p:sldId id="347" r:id="rId21"/>
    <p:sldId id="349" r:id="rId22"/>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3851" autoAdjust="0"/>
  </p:normalViewPr>
  <p:slideViewPr>
    <p:cSldViewPr snapToGrid="0">
      <p:cViewPr varScale="1">
        <p:scale>
          <a:sx n="90" d="100"/>
          <a:sy n="90" d="100"/>
        </p:scale>
        <p:origin x="355"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_rels/data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ata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image" Target="../media/image15.svg"/></Relationships>
</file>

<file path=ppt/diagrams/_rels/data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s>
</file>

<file path=ppt/diagrams/_rels/data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21.svg"/><Relationship Id="rId1" Type="http://schemas.openxmlformats.org/officeDocument/2006/relationships/hyperlink" Target="mailto:gatecitybikecoop@gmail.com" TargetMode="External"/><Relationship Id="rId4" Type="http://schemas.openxmlformats.org/officeDocument/2006/relationships/image" Target="../media/image2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image" Target="../media/image1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hyperlink" Target="mailto:gatecitybikecoop@gmail.com" TargetMode="External"/><Relationship Id="rId1" Type="http://schemas.openxmlformats.org/officeDocument/2006/relationships/image" Target="../media/image21.svg"/><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63F4224B-F946-40BD-9209-D9F5D31C59B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E4D6CB1-A9D5-4173-812C-A7A3C3FEE797}">
      <dgm:prSet/>
      <dgm:spPr/>
      <dgm:t>
        <a:bodyPr/>
        <a:lstStyle/>
        <a:p>
          <a:pPr>
            <a:lnSpc>
              <a:spcPct val="100000"/>
            </a:lnSpc>
          </a:pPr>
          <a:r>
            <a:rPr lang="en-US" b="1"/>
            <a:t>Friday night</a:t>
          </a:r>
          <a:r>
            <a:rPr lang="en-US"/>
            <a:t> or Saturday is the best time to  use the website to schedule an appointment.</a:t>
          </a:r>
        </a:p>
      </dgm:t>
    </dgm:pt>
    <dgm:pt modelId="{30C82FB3-CCDE-4007-A4F9-59B9B723427C}" type="parTrans" cxnId="{23218198-7A58-49DD-917C-178521A3D4E1}">
      <dgm:prSet/>
      <dgm:spPr/>
      <dgm:t>
        <a:bodyPr/>
        <a:lstStyle/>
        <a:p>
          <a:endParaRPr lang="en-US"/>
        </a:p>
      </dgm:t>
    </dgm:pt>
    <dgm:pt modelId="{913248DD-AE27-46A4-AFF5-F6DDB8D157F8}" type="sibTrans" cxnId="{23218198-7A58-49DD-917C-178521A3D4E1}">
      <dgm:prSet/>
      <dgm:spPr/>
      <dgm:t>
        <a:bodyPr/>
        <a:lstStyle/>
        <a:p>
          <a:endParaRPr lang="en-US"/>
        </a:p>
      </dgm:t>
    </dgm:pt>
    <dgm:pt modelId="{3A3BB922-8ACB-499A-BC9B-222C5E1A6B44}">
      <dgm:prSet/>
      <dgm:spPr/>
      <dgm:t>
        <a:bodyPr/>
        <a:lstStyle/>
        <a:p>
          <a:pPr>
            <a:lnSpc>
              <a:spcPct val="100000"/>
            </a:lnSpc>
          </a:pPr>
          <a:r>
            <a:rPr lang="en-US"/>
            <a:t>If you fill in the appointment form for a client, please list their phone number and email so that they will receive the reminders.</a:t>
          </a:r>
        </a:p>
      </dgm:t>
    </dgm:pt>
    <dgm:pt modelId="{6A23FFB8-B11E-4B5E-9AC1-2F81C431A6F9}" type="parTrans" cxnId="{E4594F1F-7615-4BEA-BEF7-B6769DE9C666}">
      <dgm:prSet/>
      <dgm:spPr/>
      <dgm:t>
        <a:bodyPr/>
        <a:lstStyle/>
        <a:p>
          <a:endParaRPr lang="en-US"/>
        </a:p>
      </dgm:t>
    </dgm:pt>
    <dgm:pt modelId="{FE373E74-8817-46C4-BF0F-C5BDB0D2CC99}" type="sibTrans" cxnId="{E4594F1F-7615-4BEA-BEF7-B6769DE9C666}">
      <dgm:prSet/>
      <dgm:spPr/>
      <dgm:t>
        <a:bodyPr/>
        <a:lstStyle/>
        <a:p>
          <a:endParaRPr lang="en-US"/>
        </a:p>
      </dgm:t>
    </dgm:pt>
    <dgm:pt modelId="{865B0A1D-3832-4784-A0DD-8C23D7BF2B84}">
      <dgm:prSet/>
      <dgm:spPr/>
      <dgm:t>
        <a:bodyPr/>
        <a:lstStyle/>
        <a:p>
          <a:pPr>
            <a:lnSpc>
              <a:spcPct val="100000"/>
            </a:lnSpc>
          </a:pPr>
          <a:r>
            <a:rPr lang="en-US"/>
            <a:t>If a client does not have a phone or email, or is in danger of losing access, then go ahead and list your own contact info.</a:t>
          </a:r>
        </a:p>
      </dgm:t>
    </dgm:pt>
    <dgm:pt modelId="{EA514726-E3C8-4A4C-A57D-BAE0FFC51170}" type="parTrans" cxnId="{76266B5C-2C0D-40C0-89A8-C674BD0E30F0}">
      <dgm:prSet/>
      <dgm:spPr/>
      <dgm:t>
        <a:bodyPr/>
        <a:lstStyle/>
        <a:p>
          <a:endParaRPr lang="en-US"/>
        </a:p>
      </dgm:t>
    </dgm:pt>
    <dgm:pt modelId="{BCA6D841-C8EE-4A10-99A1-33DA25CB8D5C}" type="sibTrans" cxnId="{76266B5C-2C0D-40C0-89A8-C674BD0E30F0}">
      <dgm:prSet/>
      <dgm:spPr/>
      <dgm:t>
        <a:bodyPr/>
        <a:lstStyle/>
        <a:p>
          <a:endParaRPr lang="en-US"/>
        </a:p>
      </dgm:t>
    </dgm:pt>
    <dgm:pt modelId="{A9FC2231-CC39-46B8-93CE-767907393D82}">
      <dgm:prSet/>
      <dgm:spPr/>
      <dgm:t>
        <a:bodyPr/>
        <a:lstStyle/>
        <a:p>
          <a:pPr>
            <a:lnSpc>
              <a:spcPct val="100000"/>
            </a:lnSpc>
          </a:pPr>
          <a:r>
            <a:rPr lang="en-US"/>
            <a:t>But also, please do your best to remind the client of their appointment day and time at the end of the prior week. </a:t>
          </a:r>
        </a:p>
      </dgm:t>
    </dgm:pt>
    <dgm:pt modelId="{225698FC-B533-4598-BE8C-987F50637A22}" type="parTrans" cxnId="{69A5CAC5-FF0C-49FA-BAC8-05BC702206D7}">
      <dgm:prSet/>
      <dgm:spPr/>
      <dgm:t>
        <a:bodyPr/>
        <a:lstStyle/>
        <a:p>
          <a:endParaRPr lang="en-US"/>
        </a:p>
      </dgm:t>
    </dgm:pt>
    <dgm:pt modelId="{1C73FBFD-EF67-4BAA-9B4A-BE41A36A1177}" type="sibTrans" cxnId="{69A5CAC5-FF0C-49FA-BAC8-05BC702206D7}">
      <dgm:prSet/>
      <dgm:spPr/>
      <dgm:t>
        <a:bodyPr/>
        <a:lstStyle/>
        <a:p>
          <a:endParaRPr lang="en-US"/>
        </a:p>
      </dgm:t>
    </dgm:pt>
    <dgm:pt modelId="{3A60B8AF-6D53-413B-B01E-F669F89D1A6B}" type="pres">
      <dgm:prSet presAssocID="{63F4224B-F946-40BD-9209-D9F5D31C59B8}" presName="root" presStyleCnt="0">
        <dgm:presLayoutVars>
          <dgm:dir/>
          <dgm:resizeHandles val="exact"/>
        </dgm:presLayoutVars>
      </dgm:prSet>
      <dgm:spPr/>
    </dgm:pt>
    <dgm:pt modelId="{A349F42E-B29E-4D8E-9312-D58ABA0DB799}" type="pres">
      <dgm:prSet presAssocID="{AE4D6CB1-A9D5-4173-812C-A7A3C3FEE797}" presName="compNode" presStyleCnt="0"/>
      <dgm:spPr/>
    </dgm:pt>
    <dgm:pt modelId="{9BDA5E0B-D1C0-4269-BF7D-1C79D8BA13A6}" type="pres">
      <dgm:prSet presAssocID="{AE4D6CB1-A9D5-4173-812C-A7A3C3FEE797}" presName="bgRect" presStyleLbl="bgShp" presStyleIdx="0" presStyleCnt="3"/>
      <dgm:spPr/>
    </dgm:pt>
    <dgm:pt modelId="{1C98363B-34FF-4F05-BD9B-8610FD038125}" type="pres">
      <dgm:prSet presAssocID="{AE4D6CB1-A9D5-4173-812C-A7A3C3FEE797}"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aily Calendar"/>
        </a:ext>
      </dgm:extLst>
    </dgm:pt>
    <dgm:pt modelId="{0C287102-1651-4401-B450-62C0A196B42F}" type="pres">
      <dgm:prSet presAssocID="{AE4D6CB1-A9D5-4173-812C-A7A3C3FEE797}" presName="spaceRect" presStyleCnt="0"/>
      <dgm:spPr/>
    </dgm:pt>
    <dgm:pt modelId="{4DF5A846-E35A-4B16-BA9E-57540824B6D2}" type="pres">
      <dgm:prSet presAssocID="{AE4D6CB1-A9D5-4173-812C-A7A3C3FEE797}" presName="parTx" presStyleLbl="revTx" presStyleIdx="0" presStyleCnt="4">
        <dgm:presLayoutVars>
          <dgm:chMax val="0"/>
          <dgm:chPref val="0"/>
        </dgm:presLayoutVars>
      </dgm:prSet>
      <dgm:spPr/>
    </dgm:pt>
    <dgm:pt modelId="{513A031C-1AF3-4BE9-91BB-50F2389B5F98}" type="pres">
      <dgm:prSet presAssocID="{913248DD-AE27-46A4-AFF5-F6DDB8D157F8}" presName="sibTrans" presStyleCnt="0"/>
      <dgm:spPr/>
    </dgm:pt>
    <dgm:pt modelId="{4AD2826E-BB6D-4EFE-B492-E916D2357547}" type="pres">
      <dgm:prSet presAssocID="{3A3BB922-8ACB-499A-BC9B-222C5E1A6B44}" presName="compNode" presStyleCnt="0"/>
      <dgm:spPr/>
    </dgm:pt>
    <dgm:pt modelId="{181FAD81-1D5B-49F0-8E0E-EB2BA841F414}" type="pres">
      <dgm:prSet presAssocID="{3A3BB922-8ACB-499A-BC9B-222C5E1A6B44}" presName="bgRect" presStyleLbl="bgShp" presStyleIdx="1" presStyleCnt="3"/>
      <dgm:spPr/>
    </dgm:pt>
    <dgm:pt modelId="{7FC12496-E589-46F7-8635-A5BC0EDE8542}" type="pres">
      <dgm:prSet presAssocID="{3A3BB922-8ACB-499A-BC9B-222C5E1A6B44}"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nvelope"/>
        </a:ext>
      </dgm:extLst>
    </dgm:pt>
    <dgm:pt modelId="{0FD350A5-4B27-4773-9FD2-8DABD78AB48D}" type="pres">
      <dgm:prSet presAssocID="{3A3BB922-8ACB-499A-BC9B-222C5E1A6B44}" presName="spaceRect" presStyleCnt="0"/>
      <dgm:spPr/>
    </dgm:pt>
    <dgm:pt modelId="{7E3AFD30-F09C-431C-B5DD-0B1B821BB4F1}" type="pres">
      <dgm:prSet presAssocID="{3A3BB922-8ACB-499A-BC9B-222C5E1A6B44}" presName="parTx" presStyleLbl="revTx" presStyleIdx="1" presStyleCnt="4">
        <dgm:presLayoutVars>
          <dgm:chMax val="0"/>
          <dgm:chPref val="0"/>
        </dgm:presLayoutVars>
      </dgm:prSet>
      <dgm:spPr/>
    </dgm:pt>
    <dgm:pt modelId="{98DE5624-D449-447F-B027-141B0C69B6F1}" type="pres">
      <dgm:prSet presAssocID="{FE373E74-8817-46C4-BF0F-C5BDB0D2CC99}" presName="sibTrans" presStyleCnt="0"/>
      <dgm:spPr/>
    </dgm:pt>
    <dgm:pt modelId="{3C1ED90B-AEBC-4D1D-965E-9DE0BDFBEA1A}" type="pres">
      <dgm:prSet presAssocID="{865B0A1D-3832-4784-A0DD-8C23D7BF2B84}" presName="compNode" presStyleCnt="0"/>
      <dgm:spPr/>
    </dgm:pt>
    <dgm:pt modelId="{CE684E99-EBC3-42EC-8D78-B9B081DDAC51}" type="pres">
      <dgm:prSet presAssocID="{865B0A1D-3832-4784-A0DD-8C23D7BF2B84}" presName="bgRect" presStyleLbl="bgShp" presStyleIdx="2" presStyleCnt="3"/>
      <dgm:spPr/>
    </dgm:pt>
    <dgm:pt modelId="{48F5C984-41EF-4CA9-8472-91F95140824A}" type="pres">
      <dgm:prSet presAssocID="{865B0A1D-3832-4784-A0DD-8C23D7BF2B84}"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Irritant"/>
        </a:ext>
      </dgm:extLst>
    </dgm:pt>
    <dgm:pt modelId="{92CAB06B-F3A1-4244-AA97-E3E5422BFAF9}" type="pres">
      <dgm:prSet presAssocID="{865B0A1D-3832-4784-A0DD-8C23D7BF2B84}" presName="spaceRect" presStyleCnt="0"/>
      <dgm:spPr/>
    </dgm:pt>
    <dgm:pt modelId="{6A5ED971-2D24-4FBE-9DC9-26F8D205A821}" type="pres">
      <dgm:prSet presAssocID="{865B0A1D-3832-4784-A0DD-8C23D7BF2B84}" presName="parTx" presStyleLbl="revTx" presStyleIdx="2" presStyleCnt="4">
        <dgm:presLayoutVars>
          <dgm:chMax val="0"/>
          <dgm:chPref val="0"/>
        </dgm:presLayoutVars>
      </dgm:prSet>
      <dgm:spPr/>
    </dgm:pt>
    <dgm:pt modelId="{BDC80562-3813-4A49-B5BC-2FECD25AF481}" type="pres">
      <dgm:prSet presAssocID="{865B0A1D-3832-4784-A0DD-8C23D7BF2B84}" presName="desTx" presStyleLbl="revTx" presStyleIdx="3" presStyleCnt="4">
        <dgm:presLayoutVars/>
      </dgm:prSet>
      <dgm:spPr/>
    </dgm:pt>
  </dgm:ptLst>
  <dgm:cxnLst>
    <dgm:cxn modelId="{E4594F1F-7615-4BEA-BEF7-B6769DE9C666}" srcId="{63F4224B-F946-40BD-9209-D9F5D31C59B8}" destId="{3A3BB922-8ACB-499A-BC9B-222C5E1A6B44}" srcOrd="1" destOrd="0" parTransId="{6A23FFB8-B11E-4B5E-9AC1-2F81C431A6F9}" sibTransId="{FE373E74-8817-46C4-BF0F-C5BDB0D2CC99}"/>
    <dgm:cxn modelId="{F6FBC628-6004-466C-8054-D9B164C2EFB9}" type="presOf" srcId="{AE4D6CB1-A9D5-4173-812C-A7A3C3FEE797}" destId="{4DF5A846-E35A-4B16-BA9E-57540824B6D2}" srcOrd="0" destOrd="0" presId="urn:microsoft.com/office/officeart/2018/2/layout/IconVerticalSolidList"/>
    <dgm:cxn modelId="{8F331730-B5DE-45C7-B732-A5A71B5A2927}" type="presOf" srcId="{865B0A1D-3832-4784-A0DD-8C23D7BF2B84}" destId="{6A5ED971-2D24-4FBE-9DC9-26F8D205A821}" srcOrd="0" destOrd="0" presId="urn:microsoft.com/office/officeart/2018/2/layout/IconVerticalSolidList"/>
    <dgm:cxn modelId="{76266B5C-2C0D-40C0-89A8-C674BD0E30F0}" srcId="{63F4224B-F946-40BD-9209-D9F5D31C59B8}" destId="{865B0A1D-3832-4784-A0DD-8C23D7BF2B84}" srcOrd="2" destOrd="0" parTransId="{EA514726-E3C8-4A4C-A57D-BAE0FFC51170}" sibTransId="{BCA6D841-C8EE-4A10-99A1-33DA25CB8D5C}"/>
    <dgm:cxn modelId="{8077E76F-138F-4131-BB2B-4AF21A41AAF1}" type="presOf" srcId="{3A3BB922-8ACB-499A-BC9B-222C5E1A6B44}" destId="{7E3AFD30-F09C-431C-B5DD-0B1B821BB4F1}" srcOrd="0" destOrd="0" presId="urn:microsoft.com/office/officeart/2018/2/layout/IconVerticalSolidList"/>
    <dgm:cxn modelId="{B6664C87-7D46-4133-A28B-4CAF874EE9B4}" type="presOf" srcId="{A9FC2231-CC39-46B8-93CE-767907393D82}" destId="{BDC80562-3813-4A49-B5BC-2FECD25AF481}" srcOrd="0" destOrd="0" presId="urn:microsoft.com/office/officeart/2018/2/layout/IconVerticalSolidList"/>
    <dgm:cxn modelId="{23218198-7A58-49DD-917C-178521A3D4E1}" srcId="{63F4224B-F946-40BD-9209-D9F5D31C59B8}" destId="{AE4D6CB1-A9D5-4173-812C-A7A3C3FEE797}" srcOrd="0" destOrd="0" parTransId="{30C82FB3-CCDE-4007-A4F9-59B9B723427C}" sibTransId="{913248DD-AE27-46A4-AFF5-F6DDB8D157F8}"/>
    <dgm:cxn modelId="{7C3BAAAA-A351-4997-B08A-276F5F2AF5BC}" type="presOf" srcId="{63F4224B-F946-40BD-9209-D9F5D31C59B8}" destId="{3A60B8AF-6D53-413B-B01E-F669F89D1A6B}" srcOrd="0" destOrd="0" presId="urn:microsoft.com/office/officeart/2018/2/layout/IconVerticalSolidList"/>
    <dgm:cxn modelId="{69A5CAC5-FF0C-49FA-BAC8-05BC702206D7}" srcId="{865B0A1D-3832-4784-A0DD-8C23D7BF2B84}" destId="{A9FC2231-CC39-46B8-93CE-767907393D82}" srcOrd="0" destOrd="0" parTransId="{225698FC-B533-4598-BE8C-987F50637A22}" sibTransId="{1C73FBFD-EF67-4BAA-9B4A-BE41A36A1177}"/>
    <dgm:cxn modelId="{E39C01F1-0685-4869-833A-6FBBD7A48F8B}" type="presParOf" srcId="{3A60B8AF-6D53-413B-B01E-F669F89D1A6B}" destId="{A349F42E-B29E-4D8E-9312-D58ABA0DB799}" srcOrd="0" destOrd="0" presId="urn:microsoft.com/office/officeart/2018/2/layout/IconVerticalSolidList"/>
    <dgm:cxn modelId="{DABF279D-64CB-406D-9999-52E2BF7880CA}" type="presParOf" srcId="{A349F42E-B29E-4D8E-9312-D58ABA0DB799}" destId="{9BDA5E0B-D1C0-4269-BF7D-1C79D8BA13A6}" srcOrd="0" destOrd="0" presId="urn:microsoft.com/office/officeart/2018/2/layout/IconVerticalSolidList"/>
    <dgm:cxn modelId="{D4016A1A-578E-4CB7-9CDD-72E5DE15DBDF}" type="presParOf" srcId="{A349F42E-B29E-4D8E-9312-D58ABA0DB799}" destId="{1C98363B-34FF-4F05-BD9B-8610FD038125}" srcOrd="1" destOrd="0" presId="urn:microsoft.com/office/officeart/2018/2/layout/IconVerticalSolidList"/>
    <dgm:cxn modelId="{03D419E3-339B-443C-86E7-3DF3F0136DA4}" type="presParOf" srcId="{A349F42E-B29E-4D8E-9312-D58ABA0DB799}" destId="{0C287102-1651-4401-B450-62C0A196B42F}" srcOrd="2" destOrd="0" presId="urn:microsoft.com/office/officeart/2018/2/layout/IconVerticalSolidList"/>
    <dgm:cxn modelId="{6E330F8B-0966-4DDF-8FFD-EDBA2391F3E7}" type="presParOf" srcId="{A349F42E-B29E-4D8E-9312-D58ABA0DB799}" destId="{4DF5A846-E35A-4B16-BA9E-57540824B6D2}" srcOrd="3" destOrd="0" presId="urn:microsoft.com/office/officeart/2018/2/layout/IconVerticalSolidList"/>
    <dgm:cxn modelId="{F64D8D09-504A-46E8-B542-4A5B68F262FC}" type="presParOf" srcId="{3A60B8AF-6D53-413B-B01E-F669F89D1A6B}" destId="{513A031C-1AF3-4BE9-91BB-50F2389B5F98}" srcOrd="1" destOrd="0" presId="urn:microsoft.com/office/officeart/2018/2/layout/IconVerticalSolidList"/>
    <dgm:cxn modelId="{10D3A08D-F932-43A1-A515-79F51C5928B9}" type="presParOf" srcId="{3A60B8AF-6D53-413B-B01E-F669F89D1A6B}" destId="{4AD2826E-BB6D-4EFE-B492-E916D2357547}" srcOrd="2" destOrd="0" presId="urn:microsoft.com/office/officeart/2018/2/layout/IconVerticalSolidList"/>
    <dgm:cxn modelId="{06751622-3AA5-4C3B-AAF0-A29C8C8C90BE}" type="presParOf" srcId="{4AD2826E-BB6D-4EFE-B492-E916D2357547}" destId="{181FAD81-1D5B-49F0-8E0E-EB2BA841F414}" srcOrd="0" destOrd="0" presId="urn:microsoft.com/office/officeart/2018/2/layout/IconVerticalSolidList"/>
    <dgm:cxn modelId="{0AC3A123-914F-4729-84A3-D70D2B774305}" type="presParOf" srcId="{4AD2826E-BB6D-4EFE-B492-E916D2357547}" destId="{7FC12496-E589-46F7-8635-A5BC0EDE8542}" srcOrd="1" destOrd="0" presId="urn:microsoft.com/office/officeart/2018/2/layout/IconVerticalSolidList"/>
    <dgm:cxn modelId="{060C75D6-8C72-4DE9-A05B-AA919E4A0000}" type="presParOf" srcId="{4AD2826E-BB6D-4EFE-B492-E916D2357547}" destId="{0FD350A5-4B27-4773-9FD2-8DABD78AB48D}" srcOrd="2" destOrd="0" presId="urn:microsoft.com/office/officeart/2018/2/layout/IconVerticalSolidList"/>
    <dgm:cxn modelId="{46804C42-9B75-4B92-9160-0E58C22D7A87}" type="presParOf" srcId="{4AD2826E-BB6D-4EFE-B492-E916D2357547}" destId="{7E3AFD30-F09C-431C-B5DD-0B1B821BB4F1}" srcOrd="3" destOrd="0" presId="urn:microsoft.com/office/officeart/2018/2/layout/IconVerticalSolidList"/>
    <dgm:cxn modelId="{ABC852D2-9E48-47F9-A6EC-46B08CDBF627}" type="presParOf" srcId="{3A60B8AF-6D53-413B-B01E-F669F89D1A6B}" destId="{98DE5624-D449-447F-B027-141B0C69B6F1}" srcOrd="3" destOrd="0" presId="urn:microsoft.com/office/officeart/2018/2/layout/IconVerticalSolidList"/>
    <dgm:cxn modelId="{22220509-E609-4E8F-9E8D-67A5E9B7421E}" type="presParOf" srcId="{3A60B8AF-6D53-413B-B01E-F669F89D1A6B}" destId="{3C1ED90B-AEBC-4D1D-965E-9DE0BDFBEA1A}" srcOrd="4" destOrd="0" presId="urn:microsoft.com/office/officeart/2018/2/layout/IconVerticalSolidList"/>
    <dgm:cxn modelId="{932FC99B-42A0-4EEA-A21E-F90B86488ED4}" type="presParOf" srcId="{3C1ED90B-AEBC-4D1D-965E-9DE0BDFBEA1A}" destId="{CE684E99-EBC3-42EC-8D78-B9B081DDAC51}" srcOrd="0" destOrd="0" presId="urn:microsoft.com/office/officeart/2018/2/layout/IconVerticalSolidList"/>
    <dgm:cxn modelId="{52686277-945E-441E-95CD-9FE2D900536C}" type="presParOf" srcId="{3C1ED90B-AEBC-4D1D-965E-9DE0BDFBEA1A}" destId="{48F5C984-41EF-4CA9-8472-91F95140824A}" srcOrd="1" destOrd="0" presId="urn:microsoft.com/office/officeart/2018/2/layout/IconVerticalSolidList"/>
    <dgm:cxn modelId="{2E9CBD1E-F6D8-4082-A671-A7D8EBE44C43}" type="presParOf" srcId="{3C1ED90B-AEBC-4D1D-965E-9DE0BDFBEA1A}" destId="{92CAB06B-F3A1-4244-AA97-E3E5422BFAF9}" srcOrd="2" destOrd="0" presId="urn:microsoft.com/office/officeart/2018/2/layout/IconVerticalSolidList"/>
    <dgm:cxn modelId="{A7906F7C-C51E-489C-A352-CA11D64E9B80}" type="presParOf" srcId="{3C1ED90B-AEBC-4D1D-965E-9DE0BDFBEA1A}" destId="{6A5ED971-2D24-4FBE-9DC9-26F8D205A821}" srcOrd="3" destOrd="0" presId="urn:microsoft.com/office/officeart/2018/2/layout/IconVerticalSolidList"/>
    <dgm:cxn modelId="{7D807730-CBE1-4018-8F9A-C9886B60EF3D}" type="presParOf" srcId="{3C1ED90B-AEBC-4D1D-965E-9DE0BDFBEA1A}" destId="{BDC80562-3813-4A49-B5BC-2FECD25AF481}"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DD6CDE-42E6-44AA-A55D-F4D30E4E01D4}"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05A81ED9-385F-428B-92E9-E82F33D84F80}">
      <dgm:prSet/>
      <dgm:spPr/>
      <dgm:t>
        <a:bodyPr/>
        <a:lstStyle/>
        <a:p>
          <a:pPr>
            <a:defRPr b="1"/>
          </a:pPr>
          <a:r>
            <a:rPr lang="en-US"/>
            <a:t>Each adult receiving a bike needs their own appointment.</a:t>
          </a:r>
        </a:p>
      </dgm:t>
    </dgm:pt>
    <dgm:pt modelId="{A6C24B8E-3A8C-4DA9-842F-098410CD52A1}" type="parTrans" cxnId="{30A419F5-828A-4801-BFCD-366695F9B71D}">
      <dgm:prSet/>
      <dgm:spPr/>
      <dgm:t>
        <a:bodyPr/>
        <a:lstStyle/>
        <a:p>
          <a:endParaRPr lang="en-US"/>
        </a:p>
      </dgm:t>
    </dgm:pt>
    <dgm:pt modelId="{85037B5F-F025-49B6-B4D8-2BA77B6330F4}" type="sibTrans" cxnId="{30A419F5-828A-4801-BFCD-366695F9B71D}">
      <dgm:prSet/>
      <dgm:spPr/>
      <dgm:t>
        <a:bodyPr/>
        <a:lstStyle/>
        <a:p>
          <a:endParaRPr lang="en-US"/>
        </a:p>
      </dgm:t>
    </dgm:pt>
    <dgm:pt modelId="{0AC70506-7701-41F1-A72B-25D4CE1E0083}">
      <dgm:prSet/>
      <dgm:spPr/>
      <dgm:t>
        <a:bodyPr/>
        <a:lstStyle/>
        <a:p>
          <a:pPr>
            <a:defRPr b="1"/>
          </a:pPr>
          <a:r>
            <a:rPr lang="en-US" dirty="0"/>
            <a:t>Adults can not pick up bikes for their children.</a:t>
          </a:r>
        </a:p>
      </dgm:t>
    </dgm:pt>
    <dgm:pt modelId="{DFB5EE7E-04FB-4E0A-B8C8-939FAA4DD7DA}" type="parTrans" cxnId="{EFB9B3F2-A2D6-42AE-8800-2A8610BFC874}">
      <dgm:prSet/>
      <dgm:spPr/>
      <dgm:t>
        <a:bodyPr/>
        <a:lstStyle/>
        <a:p>
          <a:endParaRPr lang="en-US"/>
        </a:p>
      </dgm:t>
    </dgm:pt>
    <dgm:pt modelId="{017204FE-1FC3-437A-9FCE-549093453345}" type="sibTrans" cxnId="{EFB9B3F2-A2D6-42AE-8800-2A8610BFC874}">
      <dgm:prSet/>
      <dgm:spPr/>
      <dgm:t>
        <a:bodyPr/>
        <a:lstStyle/>
        <a:p>
          <a:endParaRPr lang="en-US"/>
        </a:p>
      </dgm:t>
    </dgm:pt>
    <dgm:pt modelId="{898FE11E-286D-4BD1-BA72-9FE691F26FF4}">
      <dgm:prSet/>
      <dgm:spPr/>
      <dgm:t>
        <a:bodyPr/>
        <a:lstStyle/>
        <a:p>
          <a:r>
            <a:rPr lang="en-US" dirty="0"/>
            <a:t>The child must come to 17B Airport Rd., accompanied by an adult.</a:t>
          </a:r>
        </a:p>
      </dgm:t>
    </dgm:pt>
    <dgm:pt modelId="{4AC4FD93-7C7A-4CFE-904E-BE1E3926E07F}" type="parTrans" cxnId="{EBD0F721-8EF6-4E4B-B9E7-DFE3882AD88F}">
      <dgm:prSet/>
      <dgm:spPr/>
      <dgm:t>
        <a:bodyPr/>
        <a:lstStyle/>
        <a:p>
          <a:endParaRPr lang="en-US"/>
        </a:p>
      </dgm:t>
    </dgm:pt>
    <dgm:pt modelId="{EC878A9B-6567-4C61-A5CA-3BAE05B025B5}" type="sibTrans" cxnId="{EBD0F721-8EF6-4E4B-B9E7-DFE3882AD88F}">
      <dgm:prSet/>
      <dgm:spPr/>
      <dgm:t>
        <a:bodyPr/>
        <a:lstStyle/>
        <a:p>
          <a:endParaRPr lang="en-US"/>
        </a:p>
      </dgm:t>
    </dgm:pt>
    <dgm:pt modelId="{591DA39E-8493-495D-842A-6418CB760ADA}">
      <dgm:prSet/>
      <dgm:spPr/>
      <dgm:t>
        <a:bodyPr/>
        <a:lstStyle/>
        <a:p>
          <a:pPr>
            <a:defRPr b="1"/>
          </a:pPr>
          <a:r>
            <a:rPr lang="en-US"/>
            <a:t>Let us know that children are coming in advance. </a:t>
          </a:r>
        </a:p>
      </dgm:t>
    </dgm:pt>
    <dgm:pt modelId="{4C565971-17E4-477D-8B76-FF5AEEE97D7B}" type="parTrans" cxnId="{84DA403B-BAC3-40D3-8093-C08B84E8A23D}">
      <dgm:prSet/>
      <dgm:spPr/>
      <dgm:t>
        <a:bodyPr/>
        <a:lstStyle/>
        <a:p>
          <a:endParaRPr lang="en-US"/>
        </a:p>
      </dgm:t>
    </dgm:pt>
    <dgm:pt modelId="{BE27B103-E19C-4B34-BB2F-8912F1198CF7}" type="sibTrans" cxnId="{84DA403B-BAC3-40D3-8093-C08B84E8A23D}">
      <dgm:prSet/>
      <dgm:spPr/>
      <dgm:t>
        <a:bodyPr/>
        <a:lstStyle/>
        <a:p>
          <a:endParaRPr lang="en-US"/>
        </a:p>
      </dgm:t>
    </dgm:pt>
    <dgm:pt modelId="{5232817A-E8DD-4215-8150-0B46250145CD}">
      <dgm:prSet/>
      <dgm:spPr/>
      <dgm:t>
        <a:bodyPr/>
        <a:lstStyle/>
        <a:p>
          <a:r>
            <a:rPr lang="en-US"/>
            <a:t>They must have an appointment. They cannot come as walk-ins.</a:t>
          </a:r>
        </a:p>
      </dgm:t>
    </dgm:pt>
    <dgm:pt modelId="{72B25541-BBA1-4173-BF0C-81F7145215BB}" type="parTrans" cxnId="{152C3206-5522-4071-BC5E-770DA0B340DE}">
      <dgm:prSet/>
      <dgm:spPr/>
      <dgm:t>
        <a:bodyPr/>
        <a:lstStyle/>
        <a:p>
          <a:endParaRPr lang="en-US"/>
        </a:p>
      </dgm:t>
    </dgm:pt>
    <dgm:pt modelId="{CF4C7BA1-02CE-4FE5-87FD-DACB809722EA}" type="sibTrans" cxnId="{152C3206-5522-4071-BC5E-770DA0B340DE}">
      <dgm:prSet/>
      <dgm:spPr/>
      <dgm:t>
        <a:bodyPr/>
        <a:lstStyle/>
        <a:p>
          <a:endParaRPr lang="en-US"/>
        </a:p>
      </dgm:t>
    </dgm:pt>
    <dgm:pt modelId="{F320F22D-2910-4169-A0E8-4A9C2797097A}">
      <dgm:prSet/>
      <dgm:spPr/>
      <dgm:t>
        <a:bodyPr/>
        <a:lstStyle/>
        <a:p>
          <a:pPr>
            <a:defRPr b="1"/>
          </a:pPr>
          <a:r>
            <a:rPr lang="en-US"/>
            <a:t>A family with multiple children receiving bikes can make a single appointment for them.</a:t>
          </a:r>
        </a:p>
      </dgm:t>
    </dgm:pt>
    <dgm:pt modelId="{35F923FF-C5B9-4ACA-B5A8-ACA7E4B69D30}" type="parTrans" cxnId="{2A58F623-4978-43E8-8C14-4FA643FB126B}">
      <dgm:prSet/>
      <dgm:spPr/>
      <dgm:t>
        <a:bodyPr/>
        <a:lstStyle/>
        <a:p>
          <a:endParaRPr lang="en-US"/>
        </a:p>
      </dgm:t>
    </dgm:pt>
    <dgm:pt modelId="{7F89785B-2977-4588-93AA-F3474B1C925D}" type="sibTrans" cxnId="{2A58F623-4978-43E8-8C14-4FA643FB126B}">
      <dgm:prSet/>
      <dgm:spPr/>
      <dgm:t>
        <a:bodyPr/>
        <a:lstStyle/>
        <a:p>
          <a:endParaRPr lang="en-US"/>
        </a:p>
      </dgm:t>
    </dgm:pt>
    <dgm:pt modelId="{B2CDCCD2-3100-4A51-9CCC-A125642FFB76}">
      <dgm:prSet/>
      <dgm:spPr/>
      <dgm:t>
        <a:bodyPr/>
        <a:lstStyle/>
        <a:p>
          <a:r>
            <a:rPr lang="en-US"/>
            <a:t>After we see the appointment in our system, we may call to move the appointment time.</a:t>
          </a:r>
        </a:p>
      </dgm:t>
    </dgm:pt>
    <dgm:pt modelId="{ED849315-DA2B-4123-AC74-B46BB7A3C643}" type="parTrans" cxnId="{68E9676D-CA79-4997-A09C-B48FFB442E64}">
      <dgm:prSet/>
      <dgm:spPr/>
      <dgm:t>
        <a:bodyPr/>
        <a:lstStyle/>
        <a:p>
          <a:endParaRPr lang="en-US"/>
        </a:p>
      </dgm:t>
    </dgm:pt>
    <dgm:pt modelId="{F9B877EB-7B9D-4486-A9F9-7D43916E3BB9}" type="sibTrans" cxnId="{68E9676D-CA79-4997-A09C-B48FFB442E64}">
      <dgm:prSet/>
      <dgm:spPr/>
      <dgm:t>
        <a:bodyPr/>
        <a:lstStyle/>
        <a:p>
          <a:endParaRPr lang="en-US"/>
        </a:p>
      </dgm:t>
    </dgm:pt>
    <dgm:pt modelId="{A209950C-BB66-446D-8BBF-8A21D96A62FC}">
      <dgm:prSet/>
      <dgm:spPr/>
      <dgm:t>
        <a:bodyPr/>
        <a:lstStyle/>
        <a:p>
          <a:r>
            <a:rPr lang="en-US"/>
            <a:t>If adults are also receiving bikes, that is a separate appointment.</a:t>
          </a:r>
        </a:p>
      </dgm:t>
    </dgm:pt>
    <dgm:pt modelId="{08A5BBE2-EA6B-4D11-9438-65DB37421BA6}" type="parTrans" cxnId="{12CB20DA-29F2-4786-884C-3BD17738605E}">
      <dgm:prSet/>
      <dgm:spPr/>
      <dgm:t>
        <a:bodyPr/>
        <a:lstStyle/>
        <a:p>
          <a:endParaRPr lang="en-US"/>
        </a:p>
      </dgm:t>
    </dgm:pt>
    <dgm:pt modelId="{00BB4354-F45B-492A-A051-92060D090C17}" type="sibTrans" cxnId="{12CB20DA-29F2-4786-884C-3BD17738605E}">
      <dgm:prSet/>
      <dgm:spPr/>
      <dgm:t>
        <a:bodyPr/>
        <a:lstStyle/>
        <a:p>
          <a:endParaRPr lang="en-US"/>
        </a:p>
      </dgm:t>
    </dgm:pt>
    <dgm:pt modelId="{283EFCE5-1311-4652-88A9-EB5289698FFE}">
      <dgm:prSet/>
      <dgm:spPr/>
      <dgm:t>
        <a:bodyPr/>
        <a:lstStyle/>
        <a:p>
          <a:r>
            <a:rPr lang="en-US"/>
            <a:t>Fill in </a:t>
          </a:r>
          <a:r>
            <a:rPr lang="en-US" i="1"/>
            <a:t>all </a:t>
          </a:r>
          <a:r>
            <a:rPr lang="en-US"/>
            <a:t>children’s names, ages, and heights in the “Special Requirements” field in our appointment app. </a:t>
          </a:r>
        </a:p>
      </dgm:t>
    </dgm:pt>
    <dgm:pt modelId="{E9BB2373-8645-4F5C-A355-DE544145927B}" type="parTrans" cxnId="{2D683B57-558D-4A0E-8441-3FCC0289A0A0}">
      <dgm:prSet/>
      <dgm:spPr/>
      <dgm:t>
        <a:bodyPr/>
        <a:lstStyle/>
        <a:p>
          <a:endParaRPr lang="en-US"/>
        </a:p>
      </dgm:t>
    </dgm:pt>
    <dgm:pt modelId="{6B716FC9-2F6F-40F5-BDA7-FE5D8819C682}" type="sibTrans" cxnId="{2D683B57-558D-4A0E-8441-3FCC0289A0A0}">
      <dgm:prSet/>
      <dgm:spPr/>
      <dgm:t>
        <a:bodyPr/>
        <a:lstStyle/>
        <a:p>
          <a:endParaRPr lang="en-US"/>
        </a:p>
      </dgm:t>
    </dgm:pt>
    <dgm:pt modelId="{7222D123-2701-4D04-9925-FE9321E7ABF9}" type="pres">
      <dgm:prSet presAssocID="{4EDD6CDE-42E6-44AA-A55D-F4D30E4E01D4}" presName="linear" presStyleCnt="0">
        <dgm:presLayoutVars>
          <dgm:animLvl val="lvl"/>
          <dgm:resizeHandles val="exact"/>
        </dgm:presLayoutVars>
      </dgm:prSet>
      <dgm:spPr/>
    </dgm:pt>
    <dgm:pt modelId="{06E9B7EA-0442-494D-AB56-DF9EE53D9BD8}" type="pres">
      <dgm:prSet presAssocID="{05A81ED9-385F-428B-92E9-E82F33D84F80}" presName="parentText" presStyleLbl="node1" presStyleIdx="0" presStyleCnt="4">
        <dgm:presLayoutVars>
          <dgm:chMax val="0"/>
          <dgm:bulletEnabled val="1"/>
        </dgm:presLayoutVars>
      </dgm:prSet>
      <dgm:spPr/>
    </dgm:pt>
    <dgm:pt modelId="{EBF02A86-D5D2-4707-9354-2F68778C1BF9}" type="pres">
      <dgm:prSet presAssocID="{85037B5F-F025-49B6-B4D8-2BA77B6330F4}" presName="spacer" presStyleCnt="0"/>
      <dgm:spPr/>
    </dgm:pt>
    <dgm:pt modelId="{86125C23-C6ED-45BF-B11E-13F142629F95}" type="pres">
      <dgm:prSet presAssocID="{0AC70506-7701-41F1-A72B-25D4CE1E0083}" presName="parentText" presStyleLbl="node1" presStyleIdx="1" presStyleCnt="4">
        <dgm:presLayoutVars>
          <dgm:chMax val="0"/>
          <dgm:bulletEnabled val="1"/>
        </dgm:presLayoutVars>
      </dgm:prSet>
      <dgm:spPr/>
    </dgm:pt>
    <dgm:pt modelId="{8BE489D4-E717-4A8E-A249-73B1214FB618}" type="pres">
      <dgm:prSet presAssocID="{0AC70506-7701-41F1-A72B-25D4CE1E0083}" presName="childText" presStyleLbl="revTx" presStyleIdx="0" presStyleCnt="3">
        <dgm:presLayoutVars>
          <dgm:bulletEnabled val="1"/>
        </dgm:presLayoutVars>
      </dgm:prSet>
      <dgm:spPr/>
    </dgm:pt>
    <dgm:pt modelId="{0F1EA15C-8C00-421C-B4B5-6D0C14665CD2}" type="pres">
      <dgm:prSet presAssocID="{591DA39E-8493-495D-842A-6418CB760ADA}" presName="parentText" presStyleLbl="node1" presStyleIdx="2" presStyleCnt="4">
        <dgm:presLayoutVars>
          <dgm:chMax val="0"/>
          <dgm:bulletEnabled val="1"/>
        </dgm:presLayoutVars>
      </dgm:prSet>
      <dgm:spPr/>
    </dgm:pt>
    <dgm:pt modelId="{CD145413-87A5-4C8B-89A8-7F5D7710A5B1}" type="pres">
      <dgm:prSet presAssocID="{591DA39E-8493-495D-842A-6418CB760ADA}" presName="childText" presStyleLbl="revTx" presStyleIdx="1" presStyleCnt="3">
        <dgm:presLayoutVars>
          <dgm:bulletEnabled val="1"/>
        </dgm:presLayoutVars>
      </dgm:prSet>
      <dgm:spPr/>
    </dgm:pt>
    <dgm:pt modelId="{287B1223-757E-4285-A33F-C88D7F79ABA0}" type="pres">
      <dgm:prSet presAssocID="{F320F22D-2910-4169-A0E8-4A9C2797097A}" presName="parentText" presStyleLbl="node1" presStyleIdx="3" presStyleCnt="4">
        <dgm:presLayoutVars>
          <dgm:chMax val="0"/>
          <dgm:bulletEnabled val="1"/>
        </dgm:presLayoutVars>
      </dgm:prSet>
      <dgm:spPr/>
    </dgm:pt>
    <dgm:pt modelId="{8AE7A1C0-B012-4BF7-9EA9-33227E2C6F63}" type="pres">
      <dgm:prSet presAssocID="{F320F22D-2910-4169-A0E8-4A9C2797097A}" presName="childText" presStyleLbl="revTx" presStyleIdx="2" presStyleCnt="3">
        <dgm:presLayoutVars>
          <dgm:bulletEnabled val="1"/>
        </dgm:presLayoutVars>
      </dgm:prSet>
      <dgm:spPr/>
    </dgm:pt>
  </dgm:ptLst>
  <dgm:cxnLst>
    <dgm:cxn modelId="{152C3206-5522-4071-BC5E-770DA0B340DE}" srcId="{591DA39E-8493-495D-842A-6418CB760ADA}" destId="{5232817A-E8DD-4215-8150-0B46250145CD}" srcOrd="0" destOrd="0" parTransId="{72B25541-BBA1-4173-BF0C-81F7145215BB}" sibTransId="{CF4C7BA1-02CE-4FE5-87FD-DACB809722EA}"/>
    <dgm:cxn modelId="{537B0C0F-7E08-4079-97EE-010AB1462445}" type="presOf" srcId="{591DA39E-8493-495D-842A-6418CB760ADA}" destId="{0F1EA15C-8C00-421C-B4B5-6D0C14665CD2}" srcOrd="0" destOrd="0" presId="urn:microsoft.com/office/officeart/2005/8/layout/vList2"/>
    <dgm:cxn modelId="{504AC813-61F6-453F-844A-3A1B77E16A89}" type="presOf" srcId="{A209950C-BB66-446D-8BBF-8A21D96A62FC}" destId="{8AE7A1C0-B012-4BF7-9EA9-33227E2C6F63}" srcOrd="0" destOrd="1" presId="urn:microsoft.com/office/officeart/2005/8/layout/vList2"/>
    <dgm:cxn modelId="{F7688719-69C6-49B7-9D9E-6305A31A7335}" type="presOf" srcId="{4EDD6CDE-42E6-44AA-A55D-F4D30E4E01D4}" destId="{7222D123-2701-4D04-9925-FE9321E7ABF9}" srcOrd="0" destOrd="0" presId="urn:microsoft.com/office/officeart/2005/8/layout/vList2"/>
    <dgm:cxn modelId="{EBD0F721-8EF6-4E4B-B9E7-DFE3882AD88F}" srcId="{0AC70506-7701-41F1-A72B-25D4CE1E0083}" destId="{898FE11E-286D-4BD1-BA72-9FE691F26FF4}" srcOrd="0" destOrd="0" parTransId="{4AC4FD93-7C7A-4CFE-904E-BE1E3926E07F}" sibTransId="{EC878A9B-6567-4C61-A5CA-3BAE05B025B5}"/>
    <dgm:cxn modelId="{2A58F623-4978-43E8-8C14-4FA643FB126B}" srcId="{4EDD6CDE-42E6-44AA-A55D-F4D30E4E01D4}" destId="{F320F22D-2910-4169-A0E8-4A9C2797097A}" srcOrd="3" destOrd="0" parTransId="{35F923FF-C5B9-4ACA-B5A8-ACA7E4B69D30}" sibTransId="{7F89785B-2977-4588-93AA-F3474B1C925D}"/>
    <dgm:cxn modelId="{E7CB7738-773E-4109-A068-1AE3EF9440DA}" type="presOf" srcId="{898FE11E-286D-4BD1-BA72-9FE691F26FF4}" destId="{8BE489D4-E717-4A8E-A249-73B1214FB618}" srcOrd="0" destOrd="0" presId="urn:microsoft.com/office/officeart/2005/8/layout/vList2"/>
    <dgm:cxn modelId="{84DA403B-BAC3-40D3-8093-C08B84E8A23D}" srcId="{4EDD6CDE-42E6-44AA-A55D-F4D30E4E01D4}" destId="{591DA39E-8493-495D-842A-6418CB760ADA}" srcOrd="2" destOrd="0" parTransId="{4C565971-17E4-477D-8B76-FF5AEEE97D7B}" sibTransId="{BE27B103-E19C-4B34-BB2F-8912F1198CF7}"/>
    <dgm:cxn modelId="{DD7C794A-58B6-41C8-AAF9-EE27E2D5C11C}" type="presOf" srcId="{B2CDCCD2-3100-4A51-9CCC-A125642FFB76}" destId="{8AE7A1C0-B012-4BF7-9EA9-33227E2C6F63}" srcOrd="0" destOrd="0" presId="urn:microsoft.com/office/officeart/2005/8/layout/vList2"/>
    <dgm:cxn modelId="{68E9676D-CA79-4997-A09C-B48FFB442E64}" srcId="{F320F22D-2910-4169-A0E8-4A9C2797097A}" destId="{B2CDCCD2-3100-4A51-9CCC-A125642FFB76}" srcOrd="0" destOrd="0" parTransId="{ED849315-DA2B-4123-AC74-B46BB7A3C643}" sibTransId="{F9B877EB-7B9D-4486-A9F9-7D43916E3BB9}"/>
    <dgm:cxn modelId="{DB95B970-C8DD-48CB-8EF9-A6E23DB6857A}" type="presOf" srcId="{0AC70506-7701-41F1-A72B-25D4CE1E0083}" destId="{86125C23-C6ED-45BF-B11E-13F142629F95}" srcOrd="0" destOrd="0" presId="urn:microsoft.com/office/officeart/2005/8/layout/vList2"/>
    <dgm:cxn modelId="{0D945371-8BF4-421B-8F6A-86CB2FD6B558}" type="presOf" srcId="{5232817A-E8DD-4215-8150-0B46250145CD}" destId="{CD145413-87A5-4C8B-89A8-7F5D7710A5B1}" srcOrd="0" destOrd="0" presId="urn:microsoft.com/office/officeart/2005/8/layout/vList2"/>
    <dgm:cxn modelId="{2D683B57-558D-4A0E-8441-3FCC0289A0A0}" srcId="{F320F22D-2910-4169-A0E8-4A9C2797097A}" destId="{283EFCE5-1311-4652-88A9-EB5289698FFE}" srcOrd="2" destOrd="0" parTransId="{E9BB2373-8645-4F5C-A355-DE544145927B}" sibTransId="{6B716FC9-2F6F-40F5-BDA7-FE5D8819C682}"/>
    <dgm:cxn modelId="{34AB5A59-5B1E-4FA8-AFF9-B7295545074A}" type="presOf" srcId="{05A81ED9-385F-428B-92E9-E82F33D84F80}" destId="{06E9B7EA-0442-494D-AB56-DF9EE53D9BD8}" srcOrd="0" destOrd="0" presId="urn:microsoft.com/office/officeart/2005/8/layout/vList2"/>
    <dgm:cxn modelId="{4084DD7F-D141-488F-AE69-5BCC90A2667E}" type="presOf" srcId="{F320F22D-2910-4169-A0E8-4A9C2797097A}" destId="{287B1223-757E-4285-A33F-C88D7F79ABA0}" srcOrd="0" destOrd="0" presId="urn:microsoft.com/office/officeart/2005/8/layout/vList2"/>
    <dgm:cxn modelId="{C12E6FD4-F593-4A20-BC76-5D127E4C6FFC}" type="presOf" srcId="{283EFCE5-1311-4652-88A9-EB5289698FFE}" destId="{8AE7A1C0-B012-4BF7-9EA9-33227E2C6F63}" srcOrd="0" destOrd="2" presId="urn:microsoft.com/office/officeart/2005/8/layout/vList2"/>
    <dgm:cxn modelId="{12CB20DA-29F2-4786-884C-3BD17738605E}" srcId="{F320F22D-2910-4169-A0E8-4A9C2797097A}" destId="{A209950C-BB66-446D-8BBF-8A21D96A62FC}" srcOrd="1" destOrd="0" parTransId="{08A5BBE2-EA6B-4D11-9438-65DB37421BA6}" sibTransId="{00BB4354-F45B-492A-A051-92060D090C17}"/>
    <dgm:cxn modelId="{EFB9B3F2-A2D6-42AE-8800-2A8610BFC874}" srcId="{4EDD6CDE-42E6-44AA-A55D-F4D30E4E01D4}" destId="{0AC70506-7701-41F1-A72B-25D4CE1E0083}" srcOrd="1" destOrd="0" parTransId="{DFB5EE7E-04FB-4E0A-B8C8-939FAA4DD7DA}" sibTransId="{017204FE-1FC3-437A-9FCE-549093453345}"/>
    <dgm:cxn modelId="{30A419F5-828A-4801-BFCD-366695F9B71D}" srcId="{4EDD6CDE-42E6-44AA-A55D-F4D30E4E01D4}" destId="{05A81ED9-385F-428B-92E9-E82F33D84F80}" srcOrd="0" destOrd="0" parTransId="{A6C24B8E-3A8C-4DA9-842F-098410CD52A1}" sibTransId="{85037B5F-F025-49B6-B4D8-2BA77B6330F4}"/>
    <dgm:cxn modelId="{5853B72D-61CC-4A55-A383-D3849C2A792E}" type="presParOf" srcId="{7222D123-2701-4D04-9925-FE9321E7ABF9}" destId="{06E9B7EA-0442-494D-AB56-DF9EE53D9BD8}" srcOrd="0" destOrd="0" presId="urn:microsoft.com/office/officeart/2005/8/layout/vList2"/>
    <dgm:cxn modelId="{311F45D3-B5DA-4552-B7F9-89ADF6C0A391}" type="presParOf" srcId="{7222D123-2701-4D04-9925-FE9321E7ABF9}" destId="{EBF02A86-D5D2-4707-9354-2F68778C1BF9}" srcOrd="1" destOrd="0" presId="urn:microsoft.com/office/officeart/2005/8/layout/vList2"/>
    <dgm:cxn modelId="{DFACCEBD-A34B-4180-AE85-2C3C41F3D632}" type="presParOf" srcId="{7222D123-2701-4D04-9925-FE9321E7ABF9}" destId="{86125C23-C6ED-45BF-B11E-13F142629F95}" srcOrd="2" destOrd="0" presId="urn:microsoft.com/office/officeart/2005/8/layout/vList2"/>
    <dgm:cxn modelId="{ABA9141B-3074-4EA0-84A0-11724D2495A0}" type="presParOf" srcId="{7222D123-2701-4D04-9925-FE9321E7ABF9}" destId="{8BE489D4-E717-4A8E-A249-73B1214FB618}" srcOrd="3" destOrd="0" presId="urn:microsoft.com/office/officeart/2005/8/layout/vList2"/>
    <dgm:cxn modelId="{09595B2D-7C41-4A74-874A-4F0EC2DB2BF0}" type="presParOf" srcId="{7222D123-2701-4D04-9925-FE9321E7ABF9}" destId="{0F1EA15C-8C00-421C-B4B5-6D0C14665CD2}" srcOrd="4" destOrd="0" presId="urn:microsoft.com/office/officeart/2005/8/layout/vList2"/>
    <dgm:cxn modelId="{3C6FA987-6C9C-461A-9571-CABA4EA0F72E}" type="presParOf" srcId="{7222D123-2701-4D04-9925-FE9321E7ABF9}" destId="{CD145413-87A5-4C8B-89A8-7F5D7710A5B1}" srcOrd="5" destOrd="0" presId="urn:microsoft.com/office/officeart/2005/8/layout/vList2"/>
    <dgm:cxn modelId="{3F773505-9AD6-4182-AF07-E621078DF152}" type="presParOf" srcId="{7222D123-2701-4D04-9925-FE9321E7ABF9}" destId="{287B1223-757E-4285-A33F-C88D7F79ABA0}" srcOrd="6" destOrd="0" presId="urn:microsoft.com/office/officeart/2005/8/layout/vList2"/>
    <dgm:cxn modelId="{368151CD-1B39-4F9C-932A-A52F82EC1C86}" type="presParOf" srcId="{7222D123-2701-4D04-9925-FE9321E7ABF9}" destId="{8AE7A1C0-B012-4BF7-9EA9-33227E2C6F63}"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83BB80-A1BC-4C03-A97A-01AEBD904EFA}"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920D269-A7AF-4E01-8796-A1D1086D24DC}">
      <dgm:prSet/>
      <dgm:spPr/>
      <dgm:t>
        <a:bodyPr/>
        <a:lstStyle/>
        <a:p>
          <a:pPr>
            <a:defRPr b="1"/>
          </a:pPr>
          <a:r>
            <a:rPr lang="en-US"/>
            <a:t>Children may need to choose a bike and then come back to pick it up a few days later.</a:t>
          </a:r>
        </a:p>
      </dgm:t>
    </dgm:pt>
    <dgm:pt modelId="{54191797-4E41-4601-8391-3C3EE9FFBF7D}" type="parTrans" cxnId="{858FFDB5-ADB4-4C2F-ADAE-4555D02F466B}">
      <dgm:prSet/>
      <dgm:spPr/>
      <dgm:t>
        <a:bodyPr/>
        <a:lstStyle/>
        <a:p>
          <a:endParaRPr lang="en-US"/>
        </a:p>
      </dgm:t>
    </dgm:pt>
    <dgm:pt modelId="{849B0EAE-4BE2-4130-A532-C9E82DDFF1C1}" type="sibTrans" cxnId="{858FFDB5-ADB4-4C2F-ADAE-4555D02F466B}">
      <dgm:prSet/>
      <dgm:spPr/>
      <dgm:t>
        <a:bodyPr/>
        <a:lstStyle/>
        <a:p>
          <a:endParaRPr lang="en-US"/>
        </a:p>
      </dgm:t>
    </dgm:pt>
    <dgm:pt modelId="{988FC450-BF20-442C-B987-DA4AA2FB6990}">
      <dgm:prSet/>
      <dgm:spPr/>
      <dgm:t>
        <a:bodyPr/>
        <a:lstStyle/>
        <a:p>
          <a:r>
            <a:rPr lang="en-US" dirty="0"/>
            <a:t>We want kids to get the bike that they will be most happy with, but we can only have a few children’s bikes in ready-to-go condition at any one time. Some of the bikes that we show them have not yet been reconditioned and safety-checked by our mechanics. </a:t>
          </a:r>
        </a:p>
      </dgm:t>
    </dgm:pt>
    <dgm:pt modelId="{6DCBFB60-40D9-4925-859C-5BFB7FB32083}" type="parTrans" cxnId="{6CA6B581-36A4-4411-8BFD-DCE0CCDF801A}">
      <dgm:prSet/>
      <dgm:spPr/>
      <dgm:t>
        <a:bodyPr/>
        <a:lstStyle/>
        <a:p>
          <a:endParaRPr lang="en-US"/>
        </a:p>
      </dgm:t>
    </dgm:pt>
    <dgm:pt modelId="{32599543-EDFE-4241-A490-9F110FFDB739}" type="sibTrans" cxnId="{6CA6B581-36A4-4411-8BFD-DCE0CCDF801A}">
      <dgm:prSet/>
      <dgm:spPr/>
      <dgm:t>
        <a:bodyPr/>
        <a:lstStyle/>
        <a:p>
          <a:endParaRPr lang="en-US"/>
        </a:p>
      </dgm:t>
    </dgm:pt>
    <dgm:pt modelId="{FEE4BF4C-27F2-4029-9F3B-E9F4B6A80E5D}">
      <dgm:prSet/>
      <dgm:spPr/>
      <dgm:t>
        <a:bodyPr/>
        <a:lstStyle/>
        <a:p>
          <a:r>
            <a:rPr lang="en-US" b="1"/>
            <a:t>It is very important to prepare children for this possibility in advance to avoid disappointment. </a:t>
          </a:r>
          <a:endParaRPr lang="en-US"/>
        </a:p>
      </dgm:t>
    </dgm:pt>
    <dgm:pt modelId="{4D5D91EE-4C19-482E-A937-B79031555145}" type="parTrans" cxnId="{1B364063-0376-4C8C-A6D2-CCC5BBB750F0}">
      <dgm:prSet/>
      <dgm:spPr/>
      <dgm:t>
        <a:bodyPr/>
        <a:lstStyle/>
        <a:p>
          <a:endParaRPr lang="en-US"/>
        </a:p>
      </dgm:t>
    </dgm:pt>
    <dgm:pt modelId="{CBBE7440-197B-4880-8FB7-E2AC7ED19903}" type="sibTrans" cxnId="{1B364063-0376-4C8C-A6D2-CCC5BBB750F0}">
      <dgm:prSet/>
      <dgm:spPr/>
      <dgm:t>
        <a:bodyPr/>
        <a:lstStyle/>
        <a:p>
          <a:endParaRPr lang="en-US"/>
        </a:p>
      </dgm:t>
    </dgm:pt>
    <dgm:pt modelId="{CFE4931C-0EBA-492F-BB1C-4C1E559F41DB}">
      <dgm:prSet/>
      <dgm:spPr/>
      <dgm:t>
        <a:bodyPr/>
        <a:lstStyle/>
        <a:p>
          <a:pPr>
            <a:defRPr b="1"/>
          </a:pPr>
          <a:r>
            <a:rPr lang="en-US"/>
            <a:t>A family with multiple children receiving bikes can make a single appointment for them.</a:t>
          </a:r>
        </a:p>
      </dgm:t>
    </dgm:pt>
    <dgm:pt modelId="{226A156A-3E1E-4245-AF26-E955CF403D90}" type="parTrans" cxnId="{1B311E7D-1A09-4A31-92EF-86BAD7B3C9A6}">
      <dgm:prSet/>
      <dgm:spPr/>
      <dgm:t>
        <a:bodyPr/>
        <a:lstStyle/>
        <a:p>
          <a:endParaRPr lang="en-US"/>
        </a:p>
      </dgm:t>
    </dgm:pt>
    <dgm:pt modelId="{45953934-6DFD-4220-93AD-2085FA00ECCD}" type="sibTrans" cxnId="{1B311E7D-1A09-4A31-92EF-86BAD7B3C9A6}">
      <dgm:prSet/>
      <dgm:spPr/>
      <dgm:t>
        <a:bodyPr/>
        <a:lstStyle/>
        <a:p>
          <a:endParaRPr lang="en-US"/>
        </a:p>
      </dgm:t>
    </dgm:pt>
    <dgm:pt modelId="{BAA3AD09-EA4C-4580-983D-ED1D8379184D}">
      <dgm:prSet/>
      <dgm:spPr/>
      <dgm:t>
        <a:bodyPr/>
        <a:lstStyle/>
        <a:p>
          <a:r>
            <a:rPr lang="en-US"/>
            <a:t>After we see the appointment in our system, we may call to move the appointment time so that our volunteers’ full attention can be on the kids.</a:t>
          </a:r>
        </a:p>
      </dgm:t>
    </dgm:pt>
    <dgm:pt modelId="{C88F1592-8F07-4E4E-B47A-815D6B5B0BB7}" type="parTrans" cxnId="{BD278D5F-1C9D-4F35-9964-E0B4FB02B269}">
      <dgm:prSet/>
      <dgm:spPr/>
      <dgm:t>
        <a:bodyPr/>
        <a:lstStyle/>
        <a:p>
          <a:endParaRPr lang="en-US"/>
        </a:p>
      </dgm:t>
    </dgm:pt>
    <dgm:pt modelId="{A3FBBAF3-CA95-40FC-B6AF-6DB577A87007}" type="sibTrans" cxnId="{BD278D5F-1C9D-4F35-9964-E0B4FB02B269}">
      <dgm:prSet/>
      <dgm:spPr/>
      <dgm:t>
        <a:bodyPr/>
        <a:lstStyle/>
        <a:p>
          <a:endParaRPr lang="en-US"/>
        </a:p>
      </dgm:t>
    </dgm:pt>
    <dgm:pt modelId="{BAF45AA2-21F2-47B0-8E88-45004E80A77A}">
      <dgm:prSet/>
      <dgm:spPr/>
      <dgm:t>
        <a:bodyPr/>
        <a:lstStyle/>
        <a:p>
          <a:r>
            <a:rPr lang="en-US"/>
            <a:t>If adults in the family are also receiving bikes, that is a separate appointment.</a:t>
          </a:r>
        </a:p>
      </dgm:t>
    </dgm:pt>
    <dgm:pt modelId="{8609B191-5647-4005-9951-DCC73142BC61}" type="parTrans" cxnId="{569CF1A6-C358-4A96-91ED-6B6E1AF0FD34}">
      <dgm:prSet/>
      <dgm:spPr/>
      <dgm:t>
        <a:bodyPr/>
        <a:lstStyle/>
        <a:p>
          <a:endParaRPr lang="en-US"/>
        </a:p>
      </dgm:t>
    </dgm:pt>
    <dgm:pt modelId="{8F431364-CC0B-43F6-ABFB-6BFB173B8553}" type="sibTrans" cxnId="{569CF1A6-C358-4A96-91ED-6B6E1AF0FD34}">
      <dgm:prSet/>
      <dgm:spPr/>
      <dgm:t>
        <a:bodyPr/>
        <a:lstStyle/>
        <a:p>
          <a:endParaRPr lang="en-US"/>
        </a:p>
      </dgm:t>
    </dgm:pt>
    <dgm:pt modelId="{62874086-B80B-478E-9ADD-A5371347014C}">
      <dgm:prSet/>
      <dgm:spPr/>
      <dgm:t>
        <a:bodyPr/>
        <a:lstStyle/>
        <a:p>
          <a:r>
            <a:rPr lang="en-US"/>
            <a:t>Fill in </a:t>
          </a:r>
          <a:r>
            <a:rPr lang="en-US" i="1"/>
            <a:t>all </a:t>
          </a:r>
          <a:r>
            <a:rPr lang="en-US"/>
            <a:t>children’s names, ages, and heights in the “Special Requirements” field in our appointment app. </a:t>
          </a:r>
        </a:p>
      </dgm:t>
    </dgm:pt>
    <dgm:pt modelId="{7DC9C0CE-A808-4D02-998B-C00E578D591E}" type="parTrans" cxnId="{B81B93D1-689F-481D-9C8F-8EC00E507369}">
      <dgm:prSet/>
      <dgm:spPr/>
      <dgm:t>
        <a:bodyPr/>
        <a:lstStyle/>
        <a:p>
          <a:endParaRPr lang="en-US"/>
        </a:p>
      </dgm:t>
    </dgm:pt>
    <dgm:pt modelId="{541A28E1-F299-4D1F-AADA-AF771B25DA1B}" type="sibTrans" cxnId="{B81B93D1-689F-481D-9C8F-8EC00E507369}">
      <dgm:prSet/>
      <dgm:spPr/>
      <dgm:t>
        <a:bodyPr/>
        <a:lstStyle/>
        <a:p>
          <a:endParaRPr lang="en-US"/>
        </a:p>
      </dgm:t>
    </dgm:pt>
    <dgm:pt modelId="{536275E4-C6F7-4684-9627-0DDA4FA93E04}" type="pres">
      <dgm:prSet presAssocID="{5683BB80-A1BC-4C03-A97A-01AEBD904EFA}" presName="root" presStyleCnt="0">
        <dgm:presLayoutVars>
          <dgm:dir/>
          <dgm:resizeHandles val="exact"/>
        </dgm:presLayoutVars>
      </dgm:prSet>
      <dgm:spPr/>
    </dgm:pt>
    <dgm:pt modelId="{8E090C64-4E56-411A-BFB1-10D51FCA1D0C}" type="pres">
      <dgm:prSet presAssocID="{D920D269-A7AF-4E01-8796-A1D1086D24DC}" presName="compNode" presStyleCnt="0"/>
      <dgm:spPr/>
    </dgm:pt>
    <dgm:pt modelId="{41CEE705-2AA1-45D3-ACFB-BC1675539DA5}" type="pres">
      <dgm:prSet presAssocID="{D920D269-A7AF-4E01-8796-A1D1086D24DC}"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ike"/>
        </a:ext>
      </dgm:extLst>
    </dgm:pt>
    <dgm:pt modelId="{D1874F4D-EE23-40A7-B681-31E871BE7CB7}" type="pres">
      <dgm:prSet presAssocID="{D920D269-A7AF-4E01-8796-A1D1086D24DC}" presName="iconSpace" presStyleCnt="0"/>
      <dgm:spPr/>
    </dgm:pt>
    <dgm:pt modelId="{90F0422A-8CDC-4619-9CD1-DEC0EF899D8D}" type="pres">
      <dgm:prSet presAssocID="{D920D269-A7AF-4E01-8796-A1D1086D24DC}" presName="parTx" presStyleLbl="revTx" presStyleIdx="0" presStyleCnt="4">
        <dgm:presLayoutVars>
          <dgm:chMax val="0"/>
          <dgm:chPref val="0"/>
        </dgm:presLayoutVars>
      </dgm:prSet>
      <dgm:spPr/>
    </dgm:pt>
    <dgm:pt modelId="{4A075BED-7ECF-4870-84BD-71B547E6EC35}" type="pres">
      <dgm:prSet presAssocID="{D920D269-A7AF-4E01-8796-A1D1086D24DC}" presName="txSpace" presStyleCnt="0"/>
      <dgm:spPr/>
    </dgm:pt>
    <dgm:pt modelId="{3364CDA6-D53A-41BD-9AE0-964221C8CEC2}" type="pres">
      <dgm:prSet presAssocID="{D920D269-A7AF-4E01-8796-A1D1086D24DC}" presName="desTx" presStyleLbl="revTx" presStyleIdx="1" presStyleCnt="4">
        <dgm:presLayoutVars/>
      </dgm:prSet>
      <dgm:spPr/>
    </dgm:pt>
    <dgm:pt modelId="{5242C8B0-B98C-42A6-B8EB-F99D55EBBCB0}" type="pres">
      <dgm:prSet presAssocID="{849B0EAE-4BE2-4130-A532-C9E82DDFF1C1}" presName="sibTrans" presStyleCnt="0"/>
      <dgm:spPr/>
    </dgm:pt>
    <dgm:pt modelId="{4ED1DAB1-DE6C-4FFE-95E2-1C68799A05CB}" type="pres">
      <dgm:prSet presAssocID="{CFE4931C-0EBA-492F-BB1C-4C1E559F41DB}" presName="compNode" presStyleCnt="0"/>
      <dgm:spPr/>
    </dgm:pt>
    <dgm:pt modelId="{DFBE099D-75DF-45B9-98F7-7E0C5E68A93A}" type="pres">
      <dgm:prSet presAssocID="{CFE4931C-0EBA-492F-BB1C-4C1E559F41DB}"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lectric Car"/>
        </a:ext>
      </dgm:extLst>
    </dgm:pt>
    <dgm:pt modelId="{60617302-48B1-4FDA-A76D-0F542E2488F4}" type="pres">
      <dgm:prSet presAssocID="{CFE4931C-0EBA-492F-BB1C-4C1E559F41DB}" presName="iconSpace" presStyleCnt="0"/>
      <dgm:spPr/>
    </dgm:pt>
    <dgm:pt modelId="{802AB78B-61CA-4FBD-A7A6-8993F62EE9ED}" type="pres">
      <dgm:prSet presAssocID="{CFE4931C-0EBA-492F-BB1C-4C1E559F41DB}" presName="parTx" presStyleLbl="revTx" presStyleIdx="2" presStyleCnt="4">
        <dgm:presLayoutVars>
          <dgm:chMax val="0"/>
          <dgm:chPref val="0"/>
        </dgm:presLayoutVars>
      </dgm:prSet>
      <dgm:spPr/>
    </dgm:pt>
    <dgm:pt modelId="{4224BBCB-7F04-48C8-BA74-F78CF6C347D8}" type="pres">
      <dgm:prSet presAssocID="{CFE4931C-0EBA-492F-BB1C-4C1E559F41DB}" presName="txSpace" presStyleCnt="0"/>
      <dgm:spPr/>
    </dgm:pt>
    <dgm:pt modelId="{5BBF4808-F2A1-4284-B276-2BDA41383A93}" type="pres">
      <dgm:prSet presAssocID="{CFE4931C-0EBA-492F-BB1C-4C1E559F41DB}" presName="desTx" presStyleLbl="revTx" presStyleIdx="3" presStyleCnt="4">
        <dgm:presLayoutVars/>
      </dgm:prSet>
      <dgm:spPr/>
    </dgm:pt>
  </dgm:ptLst>
  <dgm:cxnLst>
    <dgm:cxn modelId="{521A1405-4B6E-473C-89A6-5819573D7C9B}" type="presOf" srcId="{BAA3AD09-EA4C-4580-983D-ED1D8379184D}" destId="{5BBF4808-F2A1-4284-B276-2BDA41383A93}" srcOrd="0" destOrd="0" presId="urn:microsoft.com/office/officeart/2018/2/layout/IconLabelDescriptionList"/>
    <dgm:cxn modelId="{19D95C0A-FC92-4764-A2E7-7C5DF8262402}" type="presOf" srcId="{62874086-B80B-478E-9ADD-A5371347014C}" destId="{5BBF4808-F2A1-4284-B276-2BDA41383A93}" srcOrd="0" destOrd="2" presId="urn:microsoft.com/office/officeart/2018/2/layout/IconLabelDescriptionList"/>
    <dgm:cxn modelId="{0062DF0F-EB56-46E3-8FF3-692C3741C53C}" type="presOf" srcId="{FEE4BF4C-27F2-4029-9F3B-E9F4B6A80E5D}" destId="{3364CDA6-D53A-41BD-9AE0-964221C8CEC2}" srcOrd="0" destOrd="1" presId="urn:microsoft.com/office/officeart/2018/2/layout/IconLabelDescriptionList"/>
    <dgm:cxn modelId="{BD278D5F-1C9D-4F35-9964-E0B4FB02B269}" srcId="{CFE4931C-0EBA-492F-BB1C-4C1E559F41DB}" destId="{BAA3AD09-EA4C-4580-983D-ED1D8379184D}" srcOrd="0" destOrd="0" parTransId="{C88F1592-8F07-4E4E-B47A-815D6B5B0BB7}" sibTransId="{A3FBBAF3-CA95-40FC-B6AF-6DB577A87007}"/>
    <dgm:cxn modelId="{D2836542-E2EE-4431-A471-4431B0E93DEF}" type="presOf" srcId="{D920D269-A7AF-4E01-8796-A1D1086D24DC}" destId="{90F0422A-8CDC-4619-9CD1-DEC0EF899D8D}" srcOrd="0" destOrd="0" presId="urn:microsoft.com/office/officeart/2018/2/layout/IconLabelDescriptionList"/>
    <dgm:cxn modelId="{1B364063-0376-4C8C-A6D2-CCC5BBB750F0}" srcId="{D920D269-A7AF-4E01-8796-A1D1086D24DC}" destId="{FEE4BF4C-27F2-4029-9F3B-E9F4B6A80E5D}" srcOrd="1" destOrd="0" parTransId="{4D5D91EE-4C19-482E-A937-B79031555145}" sibTransId="{CBBE7440-197B-4880-8FB7-E2AC7ED19903}"/>
    <dgm:cxn modelId="{1F047550-496D-4182-B9E1-974574B13AAC}" type="presOf" srcId="{5683BB80-A1BC-4C03-A97A-01AEBD904EFA}" destId="{536275E4-C6F7-4684-9627-0DDA4FA93E04}" srcOrd="0" destOrd="0" presId="urn:microsoft.com/office/officeart/2018/2/layout/IconLabelDescriptionList"/>
    <dgm:cxn modelId="{1B311E7D-1A09-4A31-92EF-86BAD7B3C9A6}" srcId="{5683BB80-A1BC-4C03-A97A-01AEBD904EFA}" destId="{CFE4931C-0EBA-492F-BB1C-4C1E559F41DB}" srcOrd="1" destOrd="0" parTransId="{226A156A-3E1E-4245-AF26-E955CF403D90}" sibTransId="{45953934-6DFD-4220-93AD-2085FA00ECCD}"/>
    <dgm:cxn modelId="{6CA6B581-36A4-4411-8BFD-DCE0CCDF801A}" srcId="{D920D269-A7AF-4E01-8796-A1D1086D24DC}" destId="{988FC450-BF20-442C-B987-DA4AA2FB6990}" srcOrd="0" destOrd="0" parTransId="{6DCBFB60-40D9-4925-859C-5BFB7FB32083}" sibTransId="{32599543-EDFE-4241-A490-9F110FFDB739}"/>
    <dgm:cxn modelId="{492D8EA4-FA37-41E5-9BE4-663DD58F0912}" type="presOf" srcId="{CFE4931C-0EBA-492F-BB1C-4C1E559F41DB}" destId="{802AB78B-61CA-4FBD-A7A6-8993F62EE9ED}" srcOrd="0" destOrd="0" presId="urn:microsoft.com/office/officeart/2018/2/layout/IconLabelDescriptionList"/>
    <dgm:cxn modelId="{569CF1A6-C358-4A96-91ED-6B6E1AF0FD34}" srcId="{CFE4931C-0EBA-492F-BB1C-4C1E559F41DB}" destId="{BAF45AA2-21F2-47B0-8E88-45004E80A77A}" srcOrd="1" destOrd="0" parTransId="{8609B191-5647-4005-9951-DCC73142BC61}" sibTransId="{8F431364-CC0B-43F6-ABFB-6BFB173B8553}"/>
    <dgm:cxn modelId="{858FFDB5-ADB4-4C2F-ADAE-4555D02F466B}" srcId="{5683BB80-A1BC-4C03-A97A-01AEBD904EFA}" destId="{D920D269-A7AF-4E01-8796-A1D1086D24DC}" srcOrd="0" destOrd="0" parTransId="{54191797-4E41-4601-8391-3C3EE9FFBF7D}" sibTransId="{849B0EAE-4BE2-4130-A532-C9E82DDFF1C1}"/>
    <dgm:cxn modelId="{B81B93D1-689F-481D-9C8F-8EC00E507369}" srcId="{CFE4931C-0EBA-492F-BB1C-4C1E559F41DB}" destId="{62874086-B80B-478E-9ADD-A5371347014C}" srcOrd="2" destOrd="0" parTransId="{7DC9C0CE-A808-4D02-998B-C00E578D591E}" sibTransId="{541A28E1-F299-4D1F-AADA-AF771B25DA1B}"/>
    <dgm:cxn modelId="{F5C9C6E7-6042-46CC-9142-0B8A60A17F40}" type="presOf" srcId="{988FC450-BF20-442C-B987-DA4AA2FB6990}" destId="{3364CDA6-D53A-41BD-9AE0-964221C8CEC2}" srcOrd="0" destOrd="0" presId="urn:microsoft.com/office/officeart/2018/2/layout/IconLabelDescriptionList"/>
    <dgm:cxn modelId="{EEDAD6EA-E17A-403F-8B5D-08675021F7DF}" type="presOf" srcId="{BAF45AA2-21F2-47B0-8E88-45004E80A77A}" destId="{5BBF4808-F2A1-4284-B276-2BDA41383A93}" srcOrd="0" destOrd="1" presId="urn:microsoft.com/office/officeart/2018/2/layout/IconLabelDescriptionList"/>
    <dgm:cxn modelId="{F8CCB977-D94C-4A63-9FE0-276D331CC388}" type="presParOf" srcId="{536275E4-C6F7-4684-9627-0DDA4FA93E04}" destId="{8E090C64-4E56-411A-BFB1-10D51FCA1D0C}" srcOrd="0" destOrd="0" presId="urn:microsoft.com/office/officeart/2018/2/layout/IconLabelDescriptionList"/>
    <dgm:cxn modelId="{6C68CFB3-84D9-41C8-8631-1B5116482BB0}" type="presParOf" srcId="{8E090C64-4E56-411A-BFB1-10D51FCA1D0C}" destId="{41CEE705-2AA1-45D3-ACFB-BC1675539DA5}" srcOrd="0" destOrd="0" presId="urn:microsoft.com/office/officeart/2018/2/layout/IconLabelDescriptionList"/>
    <dgm:cxn modelId="{CBFC974E-3BF6-48DF-B413-94321E6A28CC}" type="presParOf" srcId="{8E090C64-4E56-411A-BFB1-10D51FCA1D0C}" destId="{D1874F4D-EE23-40A7-B681-31E871BE7CB7}" srcOrd="1" destOrd="0" presId="urn:microsoft.com/office/officeart/2018/2/layout/IconLabelDescriptionList"/>
    <dgm:cxn modelId="{DD1F2E9E-51C2-4430-A8B2-25F91F545426}" type="presParOf" srcId="{8E090C64-4E56-411A-BFB1-10D51FCA1D0C}" destId="{90F0422A-8CDC-4619-9CD1-DEC0EF899D8D}" srcOrd="2" destOrd="0" presId="urn:microsoft.com/office/officeart/2018/2/layout/IconLabelDescriptionList"/>
    <dgm:cxn modelId="{26EF1AF4-1DFC-4ADA-80C9-F797E4D01300}" type="presParOf" srcId="{8E090C64-4E56-411A-BFB1-10D51FCA1D0C}" destId="{4A075BED-7ECF-4870-84BD-71B547E6EC35}" srcOrd="3" destOrd="0" presId="urn:microsoft.com/office/officeart/2018/2/layout/IconLabelDescriptionList"/>
    <dgm:cxn modelId="{C86D9428-F287-4B01-9EBF-B1EE890FC596}" type="presParOf" srcId="{8E090C64-4E56-411A-BFB1-10D51FCA1D0C}" destId="{3364CDA6-D53A-41BD-9AE0-964221C8CEC2}" srcOrd="4" destOrd="0" presId="urn:microsoft.com/office/officeart/2018/2/layout/IconLabelDescriptionList"/>
    <dgm:cxn modelId="{3638447B-80F2-4FC7-B20B-5A5B2088125D}" type="presParOf" srcId="{536275E4-C6F7-4684-9627-0DDA4FA93E04}" destId="{5242C8B0-B98C-42A6-B8EB-F99D55EBBCB0}" srcOrd="1" destOrd="0" presId="urn:microsoft.com/office/officeart/2018/2/layout/IconLabelDescriptionList"/>
    <dgm:cxn modelId="{C5D5B464-160C-4994-88F6-A46E8F96FC73}" type="presParOf" srcId="{536275E4-C6F7-4684-9627-0DDA4FA93E04}" destId="{4ED1DAB1-DE6C-4FFE-95E2-1C68799A05CB}" srcOrd="2" destOrd="0" presId="urn:microsoft.com/office/officeart/2018/2/layout/IconLabelDescriptionList"/>
    <dgm:cxn modelId="{CE89D8D0-ABE6-4DA4-8830-FD794D2099FB}" type="presParOf" srcId="{4ED1DAB1-DE6C-4FFE-95E2-1C68799A05CB}" destId="{DFBE099D-75DF-45B9-98F7-7E0C5E68A93A}" srcOrd="0" destOrd="0" presId="urn:microsoft.com/office/officeart/2018/2/layout/IconLabelDescriptionList"/>
    <dgm:cxn modelId="{FA9410AA-5029-41E6-8C4A-A92E816D8D67}" type="presParOf" srcId="{4ED1DAB1-DE6C-4FFE-95E2-1C68799A05CB}" destId="{60617302-48B1-4FDA-A76D-0F542E2488F4}" srcOrd="1" destOrd="0" presId="urn:microsoft.com/office/officeart/2018/2/layout/IconLabelDescriptionList"/>
    <dgm:cxn modelId="{3F38091A-9429-4EAE-803F-17224FDDDCEA}" type="presParOf" srcId="{4ED1DAB1-DE6C-4FFE-95E2-1C68799A05CB}" destId="{802AB78B-61CA-4FBD-A7A6-8993F62EE9ED}" srcOrd="2" destOrd="0" presId="urn:microsoft.com/office/officeart/2018/2/layout/IconLabelDescriptionList"/>
    <dgm:cxn modelId="{5C2BD611-8FD8-411F-8C42-0CF78C84365D}" type="presParOf" srcId="{4ED1DAB1-DE6C-4FFE-95E2-1C68799A05CB}" destId="{4224BBCB-7F04-48C8-BA74-F78CF6C347D8}" srcOrd="3" destOrd="0" presId="urn:microsoft.com/office/officeart/2018/2/layout/IconLabelDescriptionList"/>
    <dgm:cxn modelId="{397B62CE-C8A0-477A-BFA9-EA68F668D8CC}" type="presParOf" srcId="{4ED1DAB1-DE6C-4FFE-95E2-1C68799A05CB}" destId="{5BBF4808-F2A1-4284-B276-2BDA41383A93}"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6F731E2-07C1-4C4F-A84D-E402165E2C6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1551ED1-F631-4875-9EDA-6972289F0270}">
      <dgm:prSet/>
      <dgm:spPr/>
      <dgm:t>
        <a:bodyPr/>
        <a:lstStyle/>
        <a:p>
          <a:r>
            <a:rPr lang="en-US" b="1"/>
            <a:t>Use our on-line scheduler. </a:t>
          </a:r>
          <a:r>
            <a:rPr lang="en-US"/>
            <a:t>Calling us is not the way to get on our schedule.</a:t>
          </a:r>
        </a:p>
      </dgm:t>
    </dgm:pt>
    <dgm:pt modelId="{562DABE4-9A3A-4F57-9083-FBFDC25FD836}" type="parTrans" cxnId="{F9231D8D-F53F-44C3-A6CA-FE0E6DFFB6CD}">
      <dgm:prSet/>
      <dgm:spPr/>
      <dgm:t>
        <a:bodyPr/>
        <a:lstStyle/>
        <a:p>
          <a:endParaRPr lang="en-US"/>
        </a:p>
      </dgm:t>
    </dgm:pt>
    <dgm:pt modelId="{F1282E0F-E110-495A-830E-E6A40B426D36}" type="sibTrans" cxnId="{F9231D8D-F53F-44C3-A6CA-FE0E6DFFB6CD}">
      <dgm:prSet/>
      <dgm:spPr/>
      <dgm:t>
        <a:bodyPr/>
        <a:lstStyle/>
        <a:p>
          <a:endParaRPr lang="en-US"/>
        </a:p>
      </dgm:t>
    </dgm:pt>
    <dgm:pt modelId="{2F7F9BDD-123B-4364-A645-5C0545CD0BA9}">
      <dgm:prSet/>
      <dgm:spPr/>
      <dgm:t>
        <a:bodyPr/>
        <a:lstStyle/>
        <a:p>
          <a:r>
            <a:rPr lang="en-US" b="1"/>
            <a:t>If there are no days to click on in our scheduler, </a:t>
          </a:r>
          <a:r>
            <a:rPr lang="en-US"/>
            <a:t>that means we are fully-booked. Be patient. Slots will open.  Consider coming to us as a walk-in, but remember that we limit the number each week.</a:t>
          </a:r>
        </a:p>
      </dgm:t>
    </dgm:pt>
    <dgm:pt modelId="{AD7FC793-791D-46F6-A0EE-8B274B0BD381}" type="parTrans" cxnId="{A613337B-1DD8-4091-B163-C8B4387360E0}">
      <dgm:prSet/>
      <dgm:spPr/>
      <dgm:t>
        <a:bodyPr/>
        <a:lstStyle/>
        <a:p>
          <a:endParaRPr lang="en-US"/>
        </a:p>
      </dgm:t>
    </dgm:pt>
    <dgm:pt modelId="{14E67A43-5306-46D5-8D93-92B019F86387}" type="sibTrans" cxnId="{A613337B-1DD8-4091-B163-C8B4387360E0}">
      <dgm:prSet/>
      <dgm:spPr/>
      <dgm:t>
        <a:bodyPr/>
        <a:lstStyle/>
        <a:p>
          <a:endParaRPr lang="en-US"/>
        </a:p>
      </dgm:t>
    </dgm:pt>
    <dgm:pt modelId="{AF1A2B7B-FB4B-4159-BC8A-EAE655D73FF9}">
      <dgm:prSet/>
      <dgm:spPr/>
      <dgm:t>
        <a:bodyPr/>
        <a:lstStyle/>
        <a:p>
          <a:r>
            <a:rPr lang="en-US" b="1"/>
            <a:t>It is okay to schedule an appointment and still walk-in a week earlier</a:t>
          </a:r>
          <a:r>
            <a:rPr lang="en-US"/>
            <a:t> to try and get a bike sooner.</a:t>
          </a:r>
        </a:p>
      </dgm:t>
    </dgm:pt>
    <dgm:pt modelId="{B2D267A9-35EF-4A86-9456-63FA59F3AE47}" type="parTrans" cxnId="{84DD5F5B-944B-4AF3-86F2-9CE72658CEDB}">
      <dgm:prSet/>
      <dgm:spPr/>
      <dgm:t>
        <a:bodyPr/>
        <a:lstStyle/>
        <a:p>
          <a:endParaRPr lang="en-US"/>
        </a:p>
      </dgm:t>
    </dgm:pt>
    <dgm:pt modelId="{927A60A1-23D1-4D6B-B37E-2B8D8CDF7092}" type="sibTrans" cxnId="{84DD5F5B-944B-4AF3-86F2-9CE72658CEDB}">
      <dgm:prSet/>
      <dgm:spPr/>
      <dgm:t>
        <a:bodyPr/>
        <a:lstStyle/>
        <a:p>
          <a:endParaRPr lang="en-US"/>
        </a:p>
      </dgm:t>
    </dgm:pt>
    <dgm:pt modelId="{11F217B8-6C5F-459D-BC8D-1A94F82D8BE2}">
      <dgm:prSet/>
      <dgm:spPr/>
      <dgm:t>
        <a:bodyPr/>
        <a:lstStyle/>
        <a:p>
          <a:r>
            <a:rPr lang="en-US"/>
            <a:t>If they get a bike this way, they should be sure to tell us to cancel their appointment and make their reserved slot available to someone else. </a:t>
          </a:r>
        </a:p>
      </dgm:t>
    </dgm:pt>
    <dgm:pt modelId="{DBE153A0-AF70-4DE6-944C-216DCBF27822}" type="parTrans" cxnId="{1EAC5441-1945-465C-82C6-B66EA364C217}">
      <dgm:prSet/>
      <dgm:spPr/>
      <dgm:t>
        <a:bodyPr/>
        <a:lstStyle/>
        <a:p>
          <a:endParaRPr lang="en-US"/>
        </a:p>
      </dgm:t>
    </dgm:pt>
    <dgm:pt modelId="{DA555A3D-317D-49EE-A59B-E8B60320FC3B}" type="sibTrans" cxnId="{1EAC5441-1945-465C-82C6-B66EA364C217}">
      <dgm:prSet/>
      <dgm:spPr/>
      <dgm:t>
        <a:bodyPr/>
        <a:lstStyle/>
        <a:p>
          <a:endParaRPr lang="en-US"/>
        </a:p>
      </dgm:t>
    </dgm:pt>
    <dgm:pt modelId="{AFC441F1-29E8-4055-89BB-74FC5DCC46F7}" type="pres">
      <dgm:prSet presAssocID="{66F731E2-07C1-4C4F-A84D-E402165E2C60}" presName="root" presStyleCnt="0">
        <dgm:presLayoutVars>
          <dgm:dir/>
          <dgm:resizeHandles val="exact"/>
        </dgm:presLayoutVars>
      </dgm:prSet>
      <dgm:spPr/>
    </dgm:pt>
    <dgm:pt modelId="{58165055-67FA-4162-9B5A-F18CDE9B9484}" type="pres">
      <dgm:prSet presAssocID="{11551ED1-F631-4875-9EDA-6972289F0270}" presName="compNode" presStyleCnt="0"/>
      <dgm:spPr/>
    </dgm:pt>
    <dgm:pt modelId="{5E285936-92FE-4203-8C84-89D995A8C812}" type="pres">
      <dgm:prSet presAssocID="{11551ED1-F631-4875-9EDA-6972289F0270}" presName="bgRect" presStyleLbl="bgShp" presStyleIdx="0" presStyleCnt="3"/>
      <dgm:spPr/>
    </dgm:pt>
    <dgm:pt modelId="{E0C2F8D8-1FE0-480E-A48D-F669AAFCB9E0}" type="pres">
      <dgm:prSet presAssocID="{11551ED1-F631-4875-9EDA-6972289F027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all center"/>
        </a:ext>
      </dgm:extLst>
    </dgm:pt>
    <dgm:pt modelId="{7CCD98F8-F002-4BD7-9F80-6B79EB1DF66E}" type="pres">
      <dgm:prSet presAssocID="{11551ED1-F631-4875-9EDA-6972289F0270}" presName="spaceRect" presStyleCnt="0"/>
      <dgm:spPr/>
    </dgm:pt>
    <dgm:pt modelId="{22D802B0-8179-4DC8-A25D-7900A4299532}" type="pres">
      <dgm:prSet presAssocID="{11551ED1-F631-4875-9EDA-6972289F0270}" presName="parTx" presStyleLbl="revTx" presStyleIdx="0" presStyleCnt="4">
        <dgm:presLayoutVars>
          <dgm:chMax val="0"/>
          <dgm:chPref val="0"/>
        </dgm:presLayoutVars>
      </dgm:prSet>
      <dgm:spPr/>
    </dgm:pt>
    <dgm:pt modelId="{BE21569E-954D-4DA8-AC5D-AB7B45B880D5}" type="pres">
      <dgm:prSet presAssocID="{F1282E0F-E110-495A-830E-E6A40B426D36}" presName="sibTrans" presStyleCnt="0"/>
      <dgm:spPr/>
    </dgm:pt>
    <dgm:pt modelId="{F667D44E-2829-4F10-97DE-E3D52D5C12F7}" type="pres">
      <dgm:prSet presAssocID="{2F7F9BDD-123B-4364-A645-5C0545CD0BA9}" presName="compNode" presStyleCnt="0"/>
      <dgm:spPr/>
    </dgm:pt>
    <dgm:pt modelId="{6A269458-6B9B-4339-8EB9-B4BFDAF7F128}" type="pres">
      <dgm:prSet presAssocID="{2F7F9BDD-123B-4364-A645-5C0545CD0BA9}" presName="bgRect" presStyleLbl="bgShp" presStyleIdx="1" presStyleCnt="3"/>
      <dgm:spPr/>
    </dgm:pt>
    <dgm:pt modelId="{3262FFFE-7B79-4C69-BCB7-2C821240266B}" type="pres">
      <dgm:prSet presAssocID="{2F7F9BDD-123B-4364-A645-5C0545CD0BA9}"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or"/>
        </a:ext>
      </dgm:extLst>
    </dgm:pt>
    <dgm:pt modelId="{A4BE90E1-DEC5-46A2-9D16-944034C382AC}" type="pres">
      <dgm:prSet presAssocID="{2F7F9BDD-123B-4364-A645-5C0545CD0BA9}" presName="spaceRect" presStyleCnt="0"/>
      <dgm:spPr/>
    </dgm:pt>
    <dgm:pt modelId="{40ECBFAC-AFD6-44F2-9A50-9794172AB7AD}" type="pres">
      <dgm:prSet presAssocID="{2F7F9BDD-123B-4364-A645-5C0545CD0BA9}" presName="parTx" presStyleLbl="revTx" presStyleIdx="1" presStyleCnt="4">
        <dgm:presLayoutVars>
          <dgm:chMax val="0"/>
          <dgm:chPref val="0"/>
        </dgm:presLayoutVars>
      </dgm:prSet>
      <dgm:spPr/>
    </dgm:pt>
    <dgm:pt modelId="{143B326C-C569-45A3-B335-42B4A80B0DFE}" type="pres">
      <dgm:prSet presAssocID="{14E67A43-5306-46D5-8D93-92B019F86387}" presName="sibTrans" presStyleCnt="0"/>
      <dgm:spPr/>
    </dgm:pt>
    <dgm:pt modelId="{55D58FF8-809B-4B02-B69F-18AE79428227}" type="pres">
      <dgm:prSet presAssocID="{AF1A2B7B-FB4B-4159-BC8A-EAE655D73FF9}" presName="compNode" presStyleCnt="0"/>
      <dgm:spPr/>
    </dgm:pt>
    <dgm:pt modelId="{5AE04E30-106E-475C-9C16-B265F595FEDB}" type="pres">
      <dgm:prSet presAssocID="{AF1A2B7B-FB4B-4159-BC8A-EAE655D73FF9}" presName="bgRect" presStyleLbl="bgShp" presStyleIdx="2" presStyleCnt="3"/>
      <dgm:spPr/>
    </dgm:pt>
    <dgm:pt modelId="{12E94FB2-9ECE-4CAB-9F0C-B76A1840039C}" type="pres">
      <dgm:prSet presAssocID="{AF1A2B7B-FB4B-4159-BC8A-EAE655D73FF9}"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ike"/>
        </a:ext>
      </dgm:extLst>
    </dgm:pt>
    <dgm:pt modelId="{C89F2B42-73D5-486A-86A1-57B449D445BA}" type="pres">
      <dgm:prSet presAssocID="{AF1A2B7B-FB4B-4159-BC8A-EAE655D73FF9}" presName="spaceRect" presStyleCnt="0"/>
      <dgm:spPr/>
    </dgm:pt>
    <dgm:pt modelId="{814C9B11-AC40-4DE6-9D1C-DD4D5A20BA42}" type="pres">
      <dgm:prSet presAssocID="{AF1A2B7B-FB4B-4159-BC8A-EAE655D73FF9}" presName="parTx" presStyleLbl="revTx" presStyleIdx="2" presStyleCnt="4">
        <dgm:presLayoutVars>
          <dgm:chMax val="0"/>
          <dgm:chPref val="0"/>
        </dgm:presLayoutVars>
      </dgm:prSet>
      <dgm:spPr/>
    </dgm:pt>
    <dgm:pt modelId="{77F70621-7393-4138-8849-EE8FD9813CBC}" type="pres">
      <dgm:prSet presAssocID="{AF1A2B7B-FB4B-4159-BC8A-EAE655D73FF9}" presName="desTx" presStyleLbl="revTx" presStyleIdx="3" presStyleCnt="4">
        <dgm:presLayoutVars/>
      </dgm:prSet>
      <dgm:spPr/>
    </dgm:pt>
  </dgm:ptLst>
  <dgm:cxnLst>
    <dgm:cxn modelId="{3F42E916-49DB-4CD3-A1CC-5A2D4B2E61BC}" type="presOf" srcId="{2F7F9BDD-123B-4364-A645-5C0545CD0BA9}" destId="{40ECBFAC-AFD6-44F2-9A50-9794172AB7AD}" srcOrd="0" destOrd="0" presId="urn:microsoft.com/office/officeart/2018/2/layout/IconVerticalSolidList"/>
    <dgm:cxn modelId="{84DD5F5B-944B-4AF3-86F2-9CE72658CEDB}" srcId="{66F731E2-07C1-4C4F-A84D-E402165E2C60}" destId="{AF1A2B7B-FB4B-4159-BC8A-EAE655D73FF9}" srcOrd="2" destOrd="0" parTransId="{B2D267A9-35EF-4A86-9456-63FA59F3AE47}" sibTransId="{927A60A1-23D1-4D6B-B37E-2B8D8CDF7092}"/>
    <dgm:cxn modelId="{1EAC5441-1945-465C-82C6-B66EA364C217}" srcId="{AF1A2B7B-FB4B-4159-BC8A-EAE655D73FF9}" destId="{11F217B8-6C5F-459D-BC8D-1A94F82D8BE2}" srcOrd="0" destOrd="0" parTransId="{DBE153A0-AF70-4DE6-944C-216DCBF27822}" sibTransId="{DA555A3D-317D-49EE-A59B-E8B60320FC3B}"/>
    <dgm:cxn modelId="{3B573D4B-6314-4B27-9711-D71CDC5BD6A5}" type="presOf" srcId="{11F217B8-6C5F-459D-BC8D-1A94F82D8BE2}" destId="{77F70621-7393-4138-8849-EE8FD9813CBC}" srcOrd="0" destOrd="0" presId="urn:microsoft.com/office/officeart/2018/2/layout/IconVerticalSolidList"/>
    <dgm:cxn modelId="{C82F1758-BBD7-4FD1-BBBF-44E5BBCB9DD6}" type="presOf" srcId="{66F731E2-07C1-4C4F-A84D-E402165E2C60}" destId="{AFC441F1-29E8-4055-89BB-74FC5DCC46F7}" srcOrd="0" destOrd="0" presId="urn:microsoft.com/office/officeart/2018/2/layout/IconVerticalSolidList"/>
    <dgm:cxn modelId="{A613337B-1DD8-4091-B163-C8B4387360E0}" srcId="{66F731E2-07C1-4C4F-A84D-E402165E2C60}" destId="{2F7F9BDD-123B-4364-A645-5C0545CD0BA9}" srcOrd="1" destOrd="0" parTransId="{AD7FC793-791D-46F6-A0EE-8B274B0BD381}" sibTransId="{14E67A43-5306-46D5-8D93-92B019F86387}"/>
    <dgm:cxn modelId="{6FEEF881-2A3E-402F-BCE8-5CE029C8409B}" type="presOf" srcId="{11551ED1-F631-4875-9EDA-6972289F0270}" destId="{22D802B0-8179-4DC8-A25D-7900A4299532}" srcOrd="0" destOrd="0" presId="urn:microsoft.com/office/officeart/2018/2/layout/IconVerticalSolidList"/>
    <dgm:cxn modelId="{F9231D8D-F53F-44C3-A6CA-FE0E6DFFB6CD}" srcId="{66F731E2-07C1-4C4F-A84D-E402165E2C60}" destId="{11551ED1-F631-4875-9EDA-6972289F0270}" srcOrd="0" destOrd="0" parTransId="{562DABE4-9A3A-4F57-9083-FBFDC25FD836}" sibTransId="{F1282E0F-E110-495A-830E-E6A40B426D36}"/>
    <dgm:cxn modelId="{5C3807DC-92CA-4F85-A47F-C49B99D090A2}" type="presOf" srcId="{AF1A2B7B-FB4B-4159-BC8A-EAE655D73FF9}" destId="{814C9B11-AC40-4DE6-9D1C-DD4D5A20BA42}" srcOrd="0" destOrd="0" presId="urn:microsoft.com/office/officeart/2018/2/layout/IconVerticalSolidList"/>
    <dgm:cxn modelId="{3C6173CB-9470-4E54-9554-9853BE3166B1}" type="presParOf" srcId="{AFC441F1-29E8-4055-89BB-74FC5DCC46F7}" destId="{58165055-67FA-4162-9B5A-F18CDE9B9484}" srcOrd="0" destOrd="0" presId="urn:microsoft.com/office/officeart/2018/2/layout/IconVerticalSolidList"/>
    <dgm:cxn modelId="{66B7A1C4-D56C-43B2-9FD7-224C5D7F55E7}" type="presParOf" srcId="{58165055-67FA-4162-9B5A-F18CDE9B9484}" destId="{5E285936-92FE-4203-8C84-89D995A8C812}" srcOrd="0" destOrd="0" presId="urn:microsoft.com/office/officeart/2018/2/layout/IconVerticalSolidList"/>
    <dgm:cxn modelId="{2A1213DD-DABA-4A29-9B97-B19488A85B56}" type="presParOf" srcId="{58165055-67FA-4162-9B5A-F18CDE9B9484}" destId="{E0C2F8D8-1FE0-480E-A48D-F669AAFCB9E0}" srcOrd="1" destOrd="0" presId="urn:microsoft.com/office/officeart/2018/2/layout/IconVerticalSolidList"/>
    <dgm:cxn modelId="{E7CEA202-87B5-4606-B75E-6497AB908E7D}" type="presParOf" srcId="{58165055-67FA-4162-9B5A-F18CDE9B9484}" destId="{7CCD98F8-F002-4BD7-9F80-6B79EB1DF66E}" srcOrd="2" destOrd="0" presId="urn:microsoft.com/office/officeart/2018/2/layout/IconVerticalSolidList"/>
    <dgm:cxn modelId="{AF2C1972-015E-40F7-8AB0-4DB8C465A631}" type="presParOf" srcId="{58165055-67FA-4162-9B5A-F18CDE9B9484}" destId="{22D802B0-8179-4DC8-A25D-7900A4299532}" srcOrd="3" destOrd="0" presId="urn:microsoft.com/office/officeart/2018/2/layout/IconVerticalSolidList"/>
    <dgm:cxn modelId="{D88BED1C-9771-44E3-8563-B75D0E472290}" type="presParOf" srcId="{AFC441F1-29E8-4055-89BB-74FC5DCC46F7}" destId="{BE21569E-954D-4DA8-AC5D-AB7B45B880D5}" srcOrd="1" destOrd="0" presId="urn:microsoft.com/office/officeart/2018/2/layout/IconVerticalSolidList"/>
    <dgm:cxn modelId="{9647A698-D0E9-4207-8CB3-B696CA6B6418}" type="presParOf" srcId="{AFC441F1-29E8-4055-89BB-74FC5DCC46F7}" destId="{F667D44E-2829-4F10-97DE-E3D52D5C12F7}" srcOrd="2" destOrd="0" presId="urn:microsoft.com/office/officeart/2018/2/layout/IconVerticalSolidList"/>
    <dgm:cxn modelId="{2BF989A4-3FFB-47C0-AE77-D4F240765A2C}" type="presParOf" srcId="{F667D44E-2829-4F10-97DE-E3D52D5C12F7}" destId="{6A269458-6B9B-4339-8EB9-B4BFDAF7F128}" srcOrd="0" destOrd="0" presId="urn:microsoft.com/office/officeart/2018/2/layout/IconVerticalSolidList"/>
    <dgm:cxn modelId="{EC3CE0B5-09FB-4B62-9D25-F20E7751AF3C}" type="presParOf" srcId="{F667D44E-2829-4F10-97DE-E3D52D5C12F7}" destId="{3262FFFE-7B79-4C69-BCB7-2C821240266B}" srcOrd="1" destOrd="0" presId="urn:microsoft.com/office/officeart/2018/2/layout/IconVerticalSolidList"/>
    <dgm:cxn modelId="{AA9445E9-092C-40D4-8107-5FED4C5048CC}" type="presParOf" srcId="{F667D44E-2829-4F10-97DE-E3D52D5C12F7}" destId="{A4BE90E1-DEC5-46A2-9D16-944034C382AC}" srcOrd="2" destOrd="0" presId="urn:microsoft.com/office/officeart/2018/2/layout/IconVerticalSolidList"/>
    <dgm:cxn modelId="{A725D86E-6E7E-431E-91F1-7B3059D1F3EE}" type="presParOf" srcId="{F667D44E-2829-4F10-97DE-E3D52D5C12F7}" destId="{40ECBFAC-AFD6-44F2-9A50-9794172AB7AD}" srcOrd="3" destOrd="0" presId="urn:microsoft.com/office/officeart/2018/2/layout/IconVerticalSolidList"/>
    <dgm:cxn modelId="{70B9D43C-B3A2-47D9-9AC6-FDC4DA38D639}" type="presParOf" srcId="{AFC441F1-29E8-4055-89BB-74FC5DCC46F7}" destId="{143B326C-C569-45A3-B335-42B4A80B0DFE}" srcOrd="3" destOrd="0" presId="urn:microsoft.com/office/officeart/2018/2/layout/IconVerticalSolidList"/>
    <dgm:cxn modelId="{4AF23ED3-67C9-4629-B735-1AA2E0B7A9E0}" type="presParOf" srcId="{AFC441F1-29E8-4055-89BB-74FC5DCC46F7}" destId="{55D58FF8-809B-4B02-B69F-18AE79428227}" srcOrd="4" destOrd="0" presId="urn:microsoft.com/office/officeart/2018/2/layout/IconVerticalSolidList"/>
    <dgm:cxn modelId="{94BF8D73-5673-4350-A5E6-C65330ACB021}" type="presParOf" srcId="{55D58FF8-809B-4B02-B69F-18AE79428227}" destId="{5AE04E30-106E-475C-9C16-B265F595FEDB}" srcOrd="0" destOrd="0" presId="urn:microsoft.com/office/officeart/2018/2/layout/IconVerticalSolidList"/>
    <dgm:cxn modelId="{43F2C68A-4C28-477D-AE31-E8151D9D0F82}" type="presParOf" srcId="{55D58FF8-809B-4B02-B69F-18AE79428227}" destId="{12E94FB2-9ECE-4CAB-9F0C-B76A1840039C}" srcOrd="1" destOrd="0" presId="urn:microsoft.com/office/officeart/2018/2/layout/IconVerticalSolidList"/>
    <dgm:cxn modelId="{35C56B5E-BB6D-43E7-BEF6-EDE655BB31A2}" type="presParOf" srcId="{55D58FF8-809B-4B02-B69F-18AE79428227}" destId="{C89F2B42-73D5-486A-86A1-57B449D445BA}" srcOrd="2" destOrd="0" presId="urn:microsoft.com/office/officeart/2018/2/layout/IconVerticalSolidList"/>
    <dgm:cxn modelId="{F3753C5E-7D42-41FD-B0FB-6FDAD5827B28}" type="presParOf" srcId="{55D58FF8-809B-4B02-B69F-18AE79428227}" destId="{814C9B11-AC40-4DE6-9D1C-DD4D5A20BA42}" srcOrd="3" destOrd="0" presId="urn:microsoft.com/office/officeart/2018/2/layout/IconVerticalSolidList"/>
    <dgm:cxn modelId="{68E2B771-DF63-4EB9-80B2-4A56C9726B52}" type="presParOf" srcId="{55D58FF8-809B-4B02-B69F-18AE79428227}" destId="{77F70621-7393-4138-8849-EE8FD9813CBC}"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A0C965-7323-4B03-92DE-FECC315909A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7A72FCF-2C56-4371-B69D-F9839CB73D2D}">
      <dgm:prSet/>
      <dgm:spPr/>
      <dgm:t>
        <a:bodyPr/>
        <a:lstStyle/>
        <a:p>
          <a:r>
            <a:rPr lang="en-US" i="1"/>
            <a:t>I</a:t>
          </a:r>
          <a:r>
            <a:rPr lang="en-US"/>
            <a:t>f your client cannot make it to their scheduled appointment. They do need to c</a:t>
          </a:r>
          <a:r>
            <a:rPr lang="en-US" b="1"/>
            <a:t>all or email us</a:t>
          </a:r>
          <a:r>
            <a:rPr lang="en-US"/>
            <a:t>.</a:t>
          </a:r>
          <a:r>
            <a:rPr lang="en-US">
              <a:hlinkClick xmlns:r="http://schemas.openxmlformats.org/officeDocument/2006/relationships" r:id="rId1"/>
            </a:rPr>
            <a:t> gatecitybikecoop@gmail.com</a:t>
          </a:r>
          <a:r>
            <a:rPr lang="en-US"/>
            <a:t> </a:t>
          </a:r>
        </a:p>
      </dgm:t>
    </dgm:pt>
    <dgm:pt modelId="{89FCDA0D-B97C-4529-A9B9-8188039C351B}" type="parTrans" cxnId="{7F45E61D-8378-4073-8888-2E146221BB92}">
      <dgm:prSet/>
      <dgm:spPr/>
      <dgm:t>
        <a:bodyPr/>
        <a:lstStyle/>
        <a:p>
          <a:endParaRPr lang="en-US"/>
        </a:p>
      </dgm:t>
    </dgm:pt>
    <dgm:pt modelId="{F95D3CEB-4F8E-4F8F-87E8-CEA327B4C6D7}" type="sibTrans" cxnId="{7F45E61D-8378-4073-8888-2E146221BB92}">
      <dgm:prSet/>
      <dgm:spPr/>
      <dgm:t>
        <a:bodyPr/>
        <a:lstStyle/>
        <a:p>
          <a:endParaRPr lang="en-US"/>
        </a:p>
      </dgm:t>
    </dgm:pt>
    <dgm:pt modelId="{D584BCB5-F850-4854-AC56-67C79F8721ED}">
      <dgm:prSet/>
      <dgm:spPr/>
      <dgm:t>
        <a:bodyPr/>
        <a:lstStyle/>
        <a:p>
          <a:r>
            <a:rPr lang="en-US" b="1"/>
            <a:t>The client must pick up the bike themselves.</a:t>
          </a:r>
          <a:r>
            <a:rPr lang="en-US"/>
            <a:t> They cannot send a friend or family member to pick up their bike.</a:t>
          </a:r>
        </a:p>
      </dgm:t>
    </dgm:pt>
    <dgm:pt modelId="{09627A39-4F5C-4028-90A2-6767A2AE9277}" type="parTrans" cxnId="{C2E5C1A8-7260-40DE-8A3B-D91F93B6CEE3}">
      <dgm:prSet/>
      <dgm:spPr/>
      <dgm:t>
        <a:bodyPr/>
        <a:lstStyle/>
        <a:p>
          <a:endParaRPr lang="en-US"/>
        </a:p>
      </dgm:t>
    </dgm:pt>
    <dgm:pt modelId="{41506E12-5D92-4310-851F-152F5CCF6814}" type="sibTrans" cxnId="{C2E5C1A8-7260-40DE-8A3B-D91F93B6CEE3}">
      <dgm:prSet/>
      <dgm:spPr/>
      <dgm:t>
        <a:bodyPr/>
        <a:lstStyle/>
        <a:p>
          <a:endParaRPr lang="en-US"/>
        </a:p>
      </dgm:t>
    </dgm:pt>
    <dgm:pt modelId="{945B8DFE-9DA4-4A67-A6A1-419A456039D9}">
      <dgm:prSet/>
      <dgm:spPr/>
      <dgm:t>
        <a:bodyPr/>
        <a:lstStyle/>
        <a:p>
          <a:r>
            <a:rPr lang="en-US" b="1" dirty="0"/>
            <a:t>Directions</a:t>
          </a:r>
          <a:r>
            <a:rPr lang="en-US" dirty="0"/>
            <a:t> to the GCBC are on our website  http://gatecitybikecoop.org/directions</a:t>
          </a:r>
        </a:p>
      </dgm:t>
    </dgm:pt>
    <dgm:pt modelId="{2C2DCDAC-3160-4C96-9D52-E3D4AD8816D5}" type="parTrans" cxnId="{FAE0669D-F61B-41AA-8ECC-A756539093FF}">
      <dgm:prSet/>
      <dgm:spPr/>
      <dgm:t>
        <a:bodyPr/>
        <a:lstStyle/>
        <a:p>
          <a:endParaRPr lang="en-US"/>
        </a:p>
      </dgm:t>
    </dgm:pt>
    <dgm:pt modelId="{9794FBCA-813B-4007-A30C-B039672C4A58}" type="sibTrans" cxnId="{FAE0669D-F61B-41AA-8ECC-A756539093FF}">
      <dgm:prSet/>
      <dgm:spPr/>
      <dgm:t>
        <a:bodyPr/>
        <a:lstStyle/>
        <a:p>
          <a:endParaRPr lang="en-US"/>
        </a:p>
      </dgm:t>
    </dgm:pt>
    <dgm:pt modelId="{8187595D-B04B-4622-9AFA-405049D95D82}" type="pres">
      <dgm:prSet presAssocID="{34A0C965-7323-4B03-92DE-FECC315909AC}" presName="root" presStyleCnt="0">
        <dgm:presLayoutVars>
          <dgm:dir/>
          <dgm:resizeHandles val="exact"/>
        </dgm:presLayoutVars>
      </dgm:prSet>
      <dgm:spPr/>
    </dgm:pt>
    <dgm:pt modelId="{1E04AF86-D9B3-4834-82F3-A40BF9FAFBC1}" type="pres">
      <dgm:prSet presAssocID="{87A72FCF-2C56-4371-B69D-F9839CB73D2D}" presName="compNode" presStyleCnt="0"/>
      <dgm:spPr/>
    </dgm:pt>
    <dgm:pt modelId="{3D1680C3-F5F2-4652-8FCB-71B7D4A63D7A}" type="pres">
      <dgm:prSet presAssocID="{87A72FCF-2C56-4371-B69D-F9839CB73D2D}" presName="bgRect" presStyleLbl="bgShp" presStyleIdx="0" presStyleCnt="3"/>
      <dgm:spPr/>
    </dgm:pt>
    <dgm:pt modelId="{2DBD64E2-0C62-4FB3-B690-97D3B566AEAF}" type="pres">
      <dgm:prSet presAssocID="{87A72FCF-2C56-4371-B69D-F9839CB73D2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nvelope"/>
        </a:ext>
      </dgm:extLst>
    </dgm:pt>
    <dgm:pt modelId="{3561659A-0E5B-4343-9FA4-BB3035850F0A}" type="pres">
      <dgm:prSet presAssocID="{87A72FCF-2C56-4371-B69D-F9839CB73D2D}" presName="spaceRect" presStyleCnt="0"/>
      <dgm:spPr/>
    </dgm:pt>
    <dgm:pt modelId="{50FB01C3-4C37-4B9C-A9B3-A28A24756C0D}" type="pres">
      <dgm:prSet presAssocID="{87A72FCF-2C56-4371-B69D-F9839CB73D2D}" presName="parTx" presStyleLbl="revTx" presStyleIdx="0" presStyleCnt="3">
        <dgm:presLayoutVars>
          <dgm:chMax val="0"/>
          <dgm:chPref val="0"/>
        </dgm:presLayoutVars>
      </dgm:prSet>
      <dgm:spPr/>
    </dgm:pt>
    <dgm:pt modelId="{14F5E5C8-8E23-4A32-B987-DA4B52C92961}" type="pres">
      <dgm:prSet presAssocID="{F95D3CEB-4F8E-4F8F-87E8-CEA327B4C6D7}" presName="sibTrans" presStyleCnt="0"/>
      <dgm:spPr/>
    </dgm:pt>
    <dgm:pt modelId="{A65BBE25-FF94-447D-817A-478361112688}" type="pres">
      <dgm:prSet presAssocID="{D584BCB5-F850-4854-AC56-67C79F8721ED}" presName="compNode" presStyleCnt="0"/>
      <dgm:spPr/>
    </dgm:pt>
    <dgm:pt modelId="{7156025F-0C9D-4BC1-A4CD-957FC66FB153}" type="pres">
      <dgm:prSet presAssocID="{D584BCB5-F850-4854-AC56-67C79F8721ED}" presName="bgRect" presStyleLbl="bgShp" presStyleIdx="1" presStyleCnt="3"/>
      <dgm:spPr/>
    </dgm:pt>
    <dgm:pt modelId="{6D3946F1-B5AD-4F56-BA83-A02970BBBFB6}" type="pres">
      <dgm:prSet presAssocID="{D584BCB5-F850-4854-AC56-67C79F8721E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ike"/>
        </a:ext>
      </dgm:extLst>
    </dgm:pt>
    <dgm:pt modelId="{75B2F0D7-109C-491D-8D6C-AC997B61C738}" type="pres">
      <dgm:prSet presAssocID="{D584BCB5-F850-4854-AC56-67C79F8721ED}" presName="spaceRect" presStyleCnt="0"/>
      <dgm:spPr/>
    </dgm:pt>
    <dgm:pt modelId="{473945D6-DD7B-44E3-81FA-05F8537AE462}" type="pres">
      <dgm:prSet presAssocID="{D584BCB5-F850-4854-AC56-67C79F8721ED}" presName="parTx" presStyleLbl="revTx" presStyleIdx="1" presStyleCnt="3">
        <dgm:presLayoutVars>
          <dgm:chMax val="0"/>
          <dgm:chPref val="0"/>
        </dgm:presLayoutVars>
      </dgm:prSet>
      <dgm:spPr/>
    </dgm:pt>
    <dgm:pt modelId="{D198DF40-0597-40C5-9B1D-21B8FD949341}" type="pres">
      <dgm:prSet presAssocID="{41506E12-5D92-4310-851F-152F5CCF6814}" presName="sibTrans" presStyleCnt="0"/>
      <dgm:spPr/>
    </dgm:pt>
    <dgm:pt modelId="{E85B24C5-97A3-4058-B63E-1A1A7C9B3C05}" type="pres">
      <dgm:prSet presAssocID="{945B8DFE-9DA4-4A67-A6A1-419A456039D9}" presName="compNode" presStyleCnt="0"/>
      <dgm:spPr/>
    </dgm:pt>
    <dgm:pt modelId="{D64CD006-6611-46A2-ADC9-9490F457A3CE}" type="pres">
      <dgm:prSet presAssocID="{945B8DFE-9DA4-4A67-A6A1-419A456039D9}" presName="bgRect" presStyleLbl="bgShp" presStyleIdx="2" presStyleCnt="3"/>
      <dgm:spPr/>
    </dgm:pt>
    <dgm:pt modelId="{6CCC0362-14AD-4A2F-9D9B-9F7DE00B1D19}" type="pres">
      <dgm:prSet presAssocID="{945B8DFE-9DA4-4A67-A6A1-419A456039D9}"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ker"/>
        </a:ext>
      </dgm:extLst>
    </dgm:pt>
    <dgm:pt modelId="{643063A1-6789-4D42-AF51-44C79765E4B3}" type="pres">
      <dgm:prSet presAssocID="{945B8DFE-9DA4-4A67-A6A1-419A456039D9}" presName="spaceRect" presStyleCnt="0"/>
      <dgm:spPr/>
    </dgm:pt>
    <dgm:pt modelId="{338EB7C8-EEAA-4E63-BFA6-B2B92C53F6A2}" type="pres">
      <dgm:prSet presAssocID="{945B8DFE-9DA4-4A67-A6A1-419A456039D9}" presName="parTx" presStyleLbl="revTx" presStyleIdx="2" presStyleCnt="3">
        <dgm:presLayoutVars>
          <dgm:chMax val="0"/>
          <dgm:chPref val="0"/>
        </dgm:presLayoutVars>
      </dgm:prSet>
      <dgm:spPr/>
    </dgm:pt>
  </dgm:ptLst>
  <dgm:cxnLst>
    <dgm:cxn modelId="{6DB4B412-33E4-4E42-B0C8-9CDAF22E68FE}" type="presOf" srcId="{945B8DFE-9DA4-4A67-A6A1-419A456039D9}" destId="{338EB7C8-EEAA-4E63-BFA6-B2B92C53F6A2}" srcOrd="0" destOrd="0" presId="urn:microsoft.com/office/officeart/2018/2/layout/IconVerticalSolidList"/>
    <dgm:cxn modelId="{7F45E61D-8378-4073-8888-2E146221BB92}" srcId="{34A0C965-7323-4B03-92DE-FECC315909AC}" destId="{87A72FCF-2C56-4371-B69D-F9839CB73D2D}" srcOrd="0" destOrd="0" parTransId="{89FCDA0D-B97C-4529-A9B9-8188039C351B}" sibTransId="{F95D3CEB-4F8E-4F8F-87E8-CEA327B4C6D7}"/>
    <dgm:cxn modelId="{5BF10837-094A-4896-9386-F5C6695C8C59}" type="presOf" srcId="{34A0C965-7323-4B03-92DE-FECC315909AC}" destId="{8187595D-B04B-4622-9AFA-405049D95D82}" srcOrd="0" destOrd="0" presId="urn:microsoft.com/office/officeart/2018/2/layout/IconVerticalSolidList"/>
    <dgm:cxn modelId="{056EC245-EB25-4376-A2F9-72B05C8712C2}" type="presOf" srcId="{87A72FCF-2C56-4371-B69D-F9839CB73D2D}" destId="{50FB01C3-4C37-4B9C-A9B3-A28A24756C0D}" srcOrd="0" destOrd="0" presId="urn:microsoft.com/office/officeart/2018/2/layout/IconVerticalSolidList"/>
    <dgm:cxn modelId="{FAE0669D-F61B-41AA-8ECC-A756539093FF}" srcId="{34A0C965-7323-4B03-92DE-FECC315909AC}" destId="{945B8DFE-9DA4-4A67-A6A1-419A456039D9}" srcOrd="2" destOrd="0" parTransId="{2C2DCDAC-3160-4C96-9D52-E3D4AD8816D5}" sibTransId="{9794FBCA-813B-4007-A30C-B039672C4A58}"/>
    <dgm:cxn modelId="{61EE45A4-384A-4028-97AC-3D47FAF0A614}" type="presOf" srcId="{D584BCB5-F850-4854-AC56-67C79F8721ED}" destId="{473945D6-DD7B-44E3-81FA-05F8537AE462}" srcOrd="0" destOrd="0" presId="urn:microsoft.com/office/officeart/2018/2/layout/IconVerticalSolidList"/>
    <dgm:cxn modelId="{C2E5C1A8-7260-40DE-8A3B-D91F93B6CEE3}" srcId="{34A0C965-7323-4B03-92DE-FECC315909AC}" destId="{D584BCB5-F850-4854-AC56-67C79F8721ED}" srcOrd="1" destOrd="0" parTransId="{09627A39-4F5C-4028-90A2-6767A2AE9277}" sibTransId="{41506E12-5D92-4310-851F-152F5CCF6814}"/>
    <dgm:cxn modelId="{688A89DB-AC9F-4CCB-A95F-B363B8A7BB60}" type="presParOf" srcId="{8187595D-B04B-4622-9AFA-405049D95D82}" destId="{1E04AF86-D9B3-4834-82F3-A40BF9FAFBC1}" srcOrd="0" destOrd="0" presId="urn:microsoft.com/office/officeart/2018/2/layout/IconVerticalSolidList"/>
    <dgm:cxn modelId="{FB69C798-078E-478E-9301-493145AAE5A0}" type="presParOf" srcId="{1E04AF86-D9B3-4834-82F3-A40BF9FAFBC1}" destId="{3D1680C3-F5F2-4652-8FCB-71B7D4A63D7A}" srcOrd="0" destOrd="0" presId="urn:microsoft.com/office/officeart/2018/2/layout/IconVerticalSolidList"/>
    <dgm:cxn modelId="{EF72DB3C-7EEE-4416-B2AA-E8B1D7AD7E72}" type="presParOf" srcId="{1E04AF86-D9B3-4834-82F3-A40BF9FAFBC1}" destId="{2DBD64E2-0C62-4FB3-B690-97D3B566AEAF}" srcOrd="1" destOrd="0" presId="urn:microsoft.com/office/officeart/2018/2/layout/IconVerticalSolidList"/>
    <dgm:cxn modelId="{F1ECB2BB-B1E2-4C1E-B1AC-03605E51C8EC}" type="presParOf" srcId="{1E04AF86-D9B3-4834-82F3-A40BF9FAFBC1}" destId="{3561659A-0E5B-4343-9FA4-BB3035850F0A}" srcOrd="2" destOrd="0" presId="urn:microsoft.com/office/officeart/2018/2/layout/IconVerticalSolidList"/>
    <dgm:cxn modelId="{F106BF39-C465-4717-B71B-EB6C744B0908}" type="presParOf" srcId="{1E04AF86-D9B3-4834-82F3-A40BF9FAFBC1}" destId="{50FB01C3-4C37-4B9C-A9B3-A28A24756C0D}" srcOrd="3" destOrd="0" presId="urn:microsoft.com/office/officeart/2018/2/layout/IconVerticalSolidList"/>
    <dgm:cxn modelId="{81F511B4-039B-492B-A7FB-992D51D4B4E4}" type="presParOf" srcId="{8187595D-B04B-4622-9AFA-405049D95D82}" destId="{14F5E5C8-8E23-4A32-B987-DA4B52C92961}" srcOrd="1" destOrd="0" presId="urn:microsoft.com/office/officeart/2018/2/layout/IconVerticalSolidList"/>
    <dgm:cxn modelId="{D6C155D5-61EA-494F-A8F9-7531CD3FCCC1}" type="presParOf" srcId="{8187595D-B04B-4622-9AFA-405049D95D82}" destId="{A65BBE25-FF94-447D-817A-478361112688}" srcOrd="2" destOrd="0" presId="urn:microsoft.com/office/officeart/2018/2/layout/IconVerticalSolidList"/>
    <dgm:cxn modelId="{FBBD6C48-D8A9-4B94-A660-2ECAC0A9F25C}" type="presParOf" srcId="{A65BBE25-FF94-447D-817A-478361112688}" destId="{7156025F-0C9D-4BC1-A4CD-957FC66FB153}" srcOrd="0" destOrd="0" presId="urn:microsoft.com/office/officeart/2018/2/layout/IconVerticalSolidList"/>
    <dgm:cxn modelId="{F0D3D096-5829-4F68-8BB9-B5428C2A8FCD}" type="presParOf" srcId="{A65BBE25-FF94-447D-817A-478361112688}" destId="{6D3946F1-B5AD-4F56-BA83-A02970BBBFB6}" srcOrd="1" destOrd="0" presId="urn:microsoft.com/office/officeart/2018/2/layout/IconVerticalSolidList"/>
    <dgm:cxn modelId="{35732905-B479-4F5C-99E4-0A85D195D13D}" type="presParOf" srcId="{A65BBE25-FF94-447D-817A-478361112688}" destId="{75B2F0D7-109C-491D-8D6C-AC997B61C738}" srcOrd="2" destOrd="0" presId="urn:microsoft.com/office/officeart/2018/2/layout/IconVerticalSolidList"/>
    <dgm:cxn modelId="{83C4C504-CFAA-41B1-B239-81E2040608E0}" type="presParOf" srcId="{A65BBE25-FF94-447D-817A-478361112688}" destId="{473945D6-DD7B-44E3-81FA-05F8537AE462}" srcOrd="3" destOrd="0" presId="urn:microsoft.com/office/officeart/2018/2/layout/IconVerticalSolidList"/>
    <dgm:cxn modelId="{5A6AF093-91E0-40AA-98E8-CD106681A35C}" type="presParOf" srcId="{8187595D-B04B-4622-9AFA-405049D95D82}" destId="{D198DF40-0597-40C5-9B1D-21B8FD949341}" srcOrd="3" destOrd="0" presId="urn:microsoft.com/office/officeart/2018/2/layout/IconVerticalSolidList"/>
    <dgm:cxn modelId="{58F6FEA2-D400-45D4-A692-4D29015F552E}" type="presParOf" srcId="{8187595D-B04B-4622-9AFA-405049D95D82}" destId="{E85B24C5-97A3-4058-B63E-1A1A7C9B3C05}" srcOrd="4" destOrd="0" presId="urn:microsoft.com/office/officeart/2018/2/layout/IconVerticalSolidList"/>
    <dgm:cxn modelId="{C431DC59-CCD7-41EA-96AB-A42AFB583F47}" type="presParOf" srcId="{E85B24C5-97A3-4058-B63E-1A1A7C9B3C05}" destId="{D64CD006-6611-46A2-ADC9-9490F457A3CE}" srcOrd="0" destOrd="0" presId="urn:microsoft.com/office/officeart/2018/2/layout/IconVerticalSolidList"/>
    <dgm:cxn modelId="{A690FAF8-B242-4A3D-891B-831DB5998F99}" type="presParOf" srcId="{E85B24C5-97A3-4058-B63E-1A1A7C9B3C05}" destId="{6CCC0362-14AD-4A2F-9D9B-9F7DE00B1D19}" srcOrd="1" destOrd="0" presId="urn:microsoft.com/office/officeart/2018/2/layout/IconVerticalSolidList"/>
    <dgm:cxn modelId="{84AC8571-5007-415A-8E58-2BFCD5208782}" type="presParOf" srcId="{E85B24C5-97A3-4058-B63E-1A1A7C9B3C05}" destId="{643063A1-6789-4D42-AF51-44C79765E4B3}" srcOrd="2" destOrd="0" presId="urn:microsoft.com/office/officeart/2018/2/layout/IconVerticalSolidList"/>
    <dgm:cxn modelId="{BA78D695-5790-43C4-8598-742A4C655C8C}" type="presParOf" srcId="{E85B24C5-97A3-4058-B63E-1A1A7C9B3C05}" destId="{338EB7C8-EEAA-4E63-BFA6-B2B92C53F6A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DA5E0B-D1C0-4269-BF7D-1C79D8BA13A6}">
      <dsp:nvSpPr>
        <dsp:cNvPr id="0" name=""/>
        <dsp:cNvSpPr/>
      </dsp:nvSpPr>
      <dsp:spPr>
        <a:xfrm>
          <a:off x="0" y="53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98363B-34FF-4F05-BD9B-8610FD038125}">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F5A846-E35A-4B16-BA9E-57540824B6D2}">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44550">
            <a:lnSpc>
              <a:spcPct val="100000"/>
            </a:lnSpc>
            <a:spcBef>
              <a:spcPct val="0"/>
            </a:spcBef>
            <a:spcAft>
              <a:spcPct val="35000"/>
            </a:spcAft>
            <a:buNone/>
          </a:pPr>
          <a:r>
            <a:rPr lang="en-US" sz="1900" b="1" kern="1200"/>
            <a:t>Friday night</a:t>
          </a:r>
          <a:r>
            <a:rPr lang="en-US" sz="1900" kern="1200"/>
            <a:t> or Saturday is the best time to  use the website to schedule an appointment.</a:t>
          </a:r>
        </a:p>
      </dsp:txBody>
      <dsp:txXfrm>
        <a:off x="1435590" y="531"/>
        <a:ext cx="9080009" cy="1242935"/>
      </dsp:txXfrm>
    </dsp:sp>
    <dsp:sp modelId="{181FAD81-1D5B-49F0-8E0E-EB2BA841F414}">
      <dsp:nvSpPr>
        <dsp:cNvPr id="0" name=""/>
        <dsp:cNvSpPr/>
      </dsp:nvSpPr>
      <dsp:spPr>
        <a:xfrm>
          <a:off x="0" y="155420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C12496-E589-46F7-8635-A5BC0EDE8542}">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3AFD30-F09C-431C-B5DD-0B1B821BB4F1}">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44550">
            <a:lnSpc>
              <a:spcPct val="100000"/>
            </a:lnSpc>
            <a:spcBef>
              <a:spcPct val="0"/>
            </a:spcBef>
            <a:spcAft>
              <a:spcPct val="35000"/>
            </a:spcAft>
            <a:buNone/>
          </a:pPr>
          <a:r>
            <a:rPr lang="en-US" sz="1900" kern="1200"/>
            <a:t>If you fill in the appointment form for a client, please list their phone number and email so that they will receive the reminders.</a:t>
          </a:r>
        </a:p>
      </dsp:txBody>
      <dsp:txXfrm>
        <a:off x="1435590" y="1554201"/>
        <a:ext cx="9080009" cy="1242935"/>
      </dsp:txXfrm>
    </dsp:sp>
    <dsp:sp modelId="{CE684E99-EBC3-42EC-8D78-B9B081DDAC51}">
      <dsp:nvSpPr>
        <dsp:cNvPr id="0" name=""/>
        <dsp:cNvSpPr/>
      </dsp:nvSpPr>
      <dsp:spPr>
        <a:xfrm>
          <a:off x="0" y="3107870"/>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F5C984-41EF-4CA9-8472-91F95140824A}">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5ED971-2D24-4FBE-9DC9-26F8D205A821}">
      <dsp:nvSpPr>
        <dsp:cNvPr id="0" name=""/>
        <dsp:cNvSpPr/>
      </dsp:nvSpPr>
      <dsp:spPr>
        <a:xfrm>
          <a:off x="1435590" y="3107870"/>
          <a:ext cx="4732020"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44550">
            <a:lnSpc>
              <a:spcPct val="100000"/>
            </a:lnSpc>
            <a:spcBef>
              <a:spcPct val="0"/>
            </a:spcBef>
            <a:spcAft>
              <a:spcPct val="35000"/>
            </a:spcAft>
            <a:buNone/>
          </a:pPr>
          <a:r>
            <a:rPr lang="en-US" sz="1900" kern="1200"/>
            <a:t>If a client does not have a phone or email, or is in danger of losing access, then go ahead and list your own contact info.</a:t>
          </a:r>
        </a:p>
      </dsp:txBody>
      <dsp:txXfrm>
        <a:off x="1435590" y="3107870"/>
        <a:ext cx="4732020" cy="1242935"/>
      </dsp:txXfrm>
    </dsp:sp>
    <dsp:sp modelId="{BDC80562-3813-4A49-B5BC-2FECD25AF481}">
      <dsp:nvSpPr>
        <dsp:cNvPr id="0" name=""/>
        <dsp:cNvSpPr/>
      </dsp:nvSpPr>
      <dsp:spPr>
        <a:xfrm>
          <a:off x="6167610" y="3107870"/>
          <a:ext cx="434798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622300">
            <a:lnSpc>
              <a:spcPct val="100000"/>
            </a:lnSpc>
            <a:spcBef>
              <a:spcPct val="0"/>
            </a:spcBef>
            <a:spcAft>
              <a:spcPct val="35000"/>
            </a:spcAft>
            <a:buNone/>
          </a:pPr>
          <a:r>
            <a:rPr lang="en-US" sz="1400" kern="1200"/>
            <a:t>But also, please do your best to remind the client of their appointment day and time at the end of the prior week. </a:t>
          </a:r>
        </a:p>
      </dsp:txBody>
      <dsp:txXfrm>
        <a:off x="6167610" y="3107870"/>
        <a:ext cx="4347989" cy="1242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E9B7EA-0442-494D-AB56-DF9EE53D9BD8}">
      <dsp:nvSpPr>
        <dsp:cNvPr id="0" name=""/>
        <dsp:cNvSpPr/>
      </dsp:nvSpPr>
      <dsp:spPr>
        <a:xfrm>
          <a:off x="0" y="418868"/>
          <a:ext cx="10515600" cy="4914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defRPr b="1"/>
          </a:pPr>
          <a:r>
            <a:rPr lang="en-US" sz="2000" kern="1200"/>
            <a:t>Each adult receiving a bike needs their own appointment.</a:t>
          </a:r>
        </a:p>
      </dsp:txBody>
      <dsp:txXfrm>
        <a:off x="23988" y="442856"/>
        <a:ext cx="10467624" cy="443424"/>
      </dsp:txXfrm>
    </dsp:sp>
    <dsp:sp modelId="{86125C23-C6ED-45BF-B11E-13F142629F95}">
      <dsp:nvSpPr>
        <dsp:cNvPr id="0" name=""/>
        <dsp:cNvSpPr/>
      </dsp:nvSpPr>
      <dsp:spPr>
        <a:xfrm>
          <a:off x="0" y="967868"/>
          <a:ext cx="10515600" cy="49140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defRPr b="1"/>
          </a:pPr>
          <a:r>
            <a:rPr lang="en-US" sz="2000" kern="1200" dirty="0"/>
            <a:t>Adults can not pick up bikes for their children.</a:t>
          </a:r>
        </a:p>
      </dsp:txBody>
      <dsp:txXfrm>
        <a:off x="23988" y="991856"/>
        <a:ext cx="10467624" cy="443424"/>
      </dsp:txXfrm>
    </dsp:sp>
    <dsp:sp modelId="{8BE489D4-E717-4A8E-A249-73B1214FB618}">
      <dsp:nvSpPr>
        <dsp:cNvPr id="0" name=""/>
        <dsp:cNvSpPr/>
      </dsp:nvSpPr>
      <dsp:spPr>
        <a:xfrm>
          <a:off x="0" y="1459269"/>
          <a:ext cx="10515600"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The child must come to 17B Airport Rd., accompanied by an adult.</a:t>
          </a:r>
        </a:p>
      </dsp:txBody>
      <dsp:txXfrm>
        <a:off x="0" y="1459269"/>
        <a:ext cx="10515600" cy="331200"/>
      </dsp:txXfrm>
    </dsp:sp>
    <dsp:sp modelId="{0F1EA15C-8C00-421C-B4B5-6D0C14665CD2}">
      <dsp:nvSpPr>
        <dsp:cNvPr id="0" name=""/>
        <dsp:cNvSpPr/>
      </dsp:nvSpPr>
      <dsp:spPr>
        <a:xfrm>
          <a:off x="0" y="1790469"/>
          <a:ext cx="10515600" cy="49140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defRPr b="1"/>
          </a:pPr>
          <a:r>
            <a:rPr lang="en-US" sz="2000" kern="1200"/>
            <a:t>Let us know that children are coming in advance. </a:t>
          </a:r>
        </a:p>
      </dsp:txBody>
      <dsp:txXfrm>
        <a:off x="23988" y="1814457"/>
        <a:ext cx="10467624" cy="443424"/>
      </dsp:txXfrm>
    </dsp:sp>
    <dsp:sp modelId="{CD145413-87A5-4C8B-89A8-7F5D7710A5B1}">
      <dsp:nvSpPr>
        <dsp:cNvPr id="0" name=""/>
        <dsp:cNvSpPr/>
      </dsp:nvSpPr>
      <dsp:spPr>
        <a:xfrm>
          <a:off x="0" y="2281869"/>
          <a:ext cx="10515600"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a:t>They must have an appointment. They cannot come as walk-ins.</a:t>
          </a:r>
        </a:p>
      </dsp:txBody>
      <dsp:txXfrm>
        <a:off x="0" y="2281869"/>
        <a:ext cx="10515600" cy="331200"/>
      </dsp:txXfrm>
    </dsp:sp>
    <dsp:sp modelId="{287B1223-757E-4285-A33F-C88D7F79ABA0}">
      <dsp:nvSpPr>
        <dsp:cNvPr id="0" name=""/>
        <dsp:cNvSpPr/>
      </dsp:nvSpPr>
      <dsp:spPr>
        <a:xfrm>
          <a:off x="0" y="2613069"/>
          <a:ext cx="10515600" cy="4914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defRPr b="1"/>
          </a:pPr>
          <a:r>
            <a:rPr lang="en-US" sz="2000" kern="1200"/>
            <a:t>A family with multiple children receiving bikes can make a single appointment for them.</a:t>
          </a:r>
        </a:p>
      </dsp:txBody>
      <dsp:txXfrm>
        <a:off x="23988" y="2637057"/>
        <a:ext cx="10467624" cy="443424"/>
      </dsp:txXfrm>
    </dsp:sp>
    <dsp:sp modelId="{8AE7A1C0-B012-4BF7-9EA9-33227E2C6F63}">
      <dsp:nvSpPr>
        <dsp:cNvPr id="0" name=""/>
        <dsp:cNvSpPr/>
      </dsp:nvSpPr>
      <dsp:spPr>
        <a:xfrm>
          <a:off x="0" y="3104469"/>
          <a:ext cx="10515600" cy="82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a:t>After we see the appointment in our system, we may call to move the appointment time.</a:t>
          </a:r>
        </a:p>
        <a:p>
          <a:pPr marL="171450" lvl="1" indent="-171450" algn="l" defTabSz="711200">
            <a:lnSpc>
              <a:spcPct val="90000"/>
            </a:lnSpc>
            <a:spcBef>
              <a:spcPct val="0"/>
            </a:spcBef>
            <a:spcAft>
              <a:spcPct val="20000"/>
            </a:spcAft>
            <a:buChar char="•"/>
          </a:pPr>
          <a:r>
            <a:rPr lang="en-US" sz="1600" kern="1200"/>
            <a:t>If adults are also receiving bikes, that is a separate appointment.</a:t>
          </a:r>
        </a:p>
        <a:p>
          <a:pPr marL="171450" lvl="1" indent="-171450" algn="l" defTabSz="711200">
            <a:lnSpc>
              <a:spcPct val="90000"/>
            </a:lnSpc>
            <a:spcBef>
              <a:spcPct val="0"/>
            </a:spcBef>
            <a:spcAft>
              <a:spcPct val="20000"/>
            </a:spcAft>
            <a:buChar char="•"/>
          </a:pPr>
          <a:r>
            <a:rPr lang="en-US" sz="1600" kern="1200"/>
            <a:t>Fill in </a:t>
          </a:r>
          <a:r>
            <a:rPr lang="en-US" sz="1600" i="1" kern="1200"/>
            <a:t>all </a:t>
          </a:r>
          <a:r>
            <a:rPr lang="en-US" sz="1600" kern="1200"/>
            <a:t>children’s names, ages, and heights in the “Special Requirements” field in our appointment app. </a:t>
          </a:r>
        </a:p>
      </dsp:txBody>
      <dsp:txXfrm>
        <a:off x="0" y="3104469"/>
        <a:ext cx="10515600" cy="828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CEE705-2AA1-45D3-ACFB-BC1675539DA5}">
      <dsp:nvSpPr>
        <dsp:cNvPr id="0" name=""/>
        <dsp:cNvSpPr/>
      </dsp:nvSpPr>
      <dsp:spPr>
        <a:xfrm>
          <a:off x="765914" y="245469"/>
          <a:ext cx="1512000" cy="1512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0F0422A-8CDC-4619-9CD1-DEC0EF899D8D}">
      <dsp:nvSpPr>
        <dsp:cNvPr id="0" name=""/>
        <dsp:cNvSpPr/>
      </dsp:nvSpPr>
      <dsp:spPr>
        <a:xfrm>
          <a:off x="765914" y="1916650"/>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defRPr b="1"/>
          </a:pPr>
          <a:r>
            <a:rPr lang="en-US" sz="1600" kern="1200"/>
            <a:t>Children may need to choose a bike and then come back to pick it up a few days later.</a:t>
          </a:r>
        </a:p>
      </dsp:txBody>
      <dsp:txXfrm>
        <a:off x="765914" y="1916650"/>
        <a:ext cx="4320000" cy="648000"/>
      </dsp:txXfrm>
    </dsp:sp>
    <dsp:sp modelId="{3364CDA6-D53A-41BD-9AE0-964221C8CEC2}">
      <dsp:nvSpPr>
        <dsp:cNvPr id="0" name=""/>
        <dsp:cNvSpPr/>
      </dsp:nvSpPr>
      <dsp:spPr>
        <a:xfrm>
          <a:off x="765914" y="2638687"/>
          <a:ext cx="4320000" cy="130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dirty="0"/>
            <a:t>We want kids to get the bike that they will be most happy with, but we can only have a few children’s bikes in ready-to-go condition at any one time. Some of the bikes that we show them have not yet been reconditioned and safety-checked by our mechanics. </a:t>
          </a:r>
        </a:p>
        <a:p>
          <a:pPr marL="0" lvl="0" indent="0" algn="l" defTabSz="533400">
            <a:lnSpc>
              <a:spcPct val="90000"/>
            </a:lnSpc>
            <a:spcBef>
              <a:spcPct val="0"/>
            </a:spcBef>
            <a:spcAft>
              <a:spcPct val="35000"/>
            </a:spcAft>
            <a:buNone/>
          </a:pPr>
          <a:r>
            <a:rPr lang="en-US" sz="1200" b="1" kern="1200"/>
            <a:t>It is very important to prepare children for this possibility in advance to avoid disappointment. </a:t>
          </a:r>
          <a:endParaRPr lang="en-US" sz="1200" kern="1200"/>
        </a:p>
      </dsp:txBody>
      <dsp:txXfrm>
        <a:off x="765914" y="2638687"/>
        <a:ext cx="4320000" cy="1308647"/>
      </dsp:txXfrm>
    </dsp:sp>
    <dsp:sp modelId="{DFBE099D-75DF-45B9-98F7-7E0C5E68A93A}">
      <dsp:nvSpPr>
        <dsp:cNvPr id="0" name=""/>
        <dsp:cNvSpPr/>
      </dsp:nvSpPr>
      <dsp:spPr>
        <a:xfrm>
          <a:off x="5841914" y="245469"/>
          <a:ext cx="1512000" cy="1512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2AB78B-61CA-4FBD-A7A6-8993F62EE9ED}">
      <dsp:nvSpPr>
        <dsp:cNvPr id="0" name=""/>
        <dsp:cNvSpPr/>
      </dsp:nvSpPr>
      <dsp:spPr>
        <a:xfrm>
          <a:off x="5841914" y="1916650"/>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defRPr b="1"/>
          </a:pPr>
          <a:r>
            <a:rPr lang="en-US" sz="1600" kern="1200"/>
            <a:t>A family with multiple children receiving bikes can make a single appointment for them.</a:t>
          </a:r>
        </a:p>
      </dsp:txBody>
      <dsp:txXfrm>
        <a:off x="5841914" y="1916650"/>
        <a:ext cx="4320000" cy="648000"/>
      </dsp:txXfrm>
    </dsp:sp>
    <dsp:sp modelId="{5BBF4808-F2A1-4284-B276-2BDA41383A93}">
      <dsp:nvSpPr>
        <dsp:cNvPr id="0" name=""/>
        <dsp:cNvSpPr/>
      </dsp:nvSpPr>
      <dsp:spPr>
        <a:xfrm>
          <a:off x="5841914" y="2638687"/>
          <a:ext cx="4320000" cy="1308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a:t>After we see the appointment in our system, we may call to move the appointment time so that our volunteers’ full attention can be on the kids.</a:t>
          </a:r>
        </a:p>
        <a:p>
          <a:pPr marL="0" lvl="0" indent="0" algn="l" defTabSz="533400">
            <a:lnSpc>
              <a:spcPct val="90000"/>
            </a:lnSpc>
            <a:spcBef>
              <a:spcPct val="0"/>
            </a:spcBef>
            <a:spcAft>
              <a:spcPct val="35000"/>
            </a:spcAft>
            <a:buNone/>
          </a:pPr>
          <a:r>
            <a:rPr lang="en-US" sz="1200" kern="1200"/>
            <a:t>If adults in the family are also receiving bikes, that is a separate appointment.</a:t>
          </a:r>
        </a:p>
        <a:p>
          <a:pPr marL="0" lvl="0" indent="0" algn="l" defTabSz="533400">
            <a:lnSpc>
              <a:spcPct val="90000"/>
            </a:lnSpc>
            <a:spcBef>
              <a:spcPct val="0"/>
            </a:spcBef>
            <a:spcAft>
              <a:spcPct val="35000"/>
            </a:spcAft>
            <a:buNone/>
          </a:pPr>
          <a:r>
            <a:rPr lang="en-US" sz="1200" kern="1200"/>
            <a:t>Fill in </a:t>
          </a:r>
          <a:r>
            <a:rPr lang="en-US" sz="1200" i="1" kern="1200"/>
            <a:t>all </a:t>
          </a:r>
          <a:r>
            <a:rPr lang="en-US" sz="1200" kern="1200"/>
            <a:t>children’s names, ages, and heights in the “Special Requirements” field in our appointment app. </a:t>
          </a:r>
        </a:p>
      </dsp:txBody>
      <dsp:txXfrm>
        <a:off x="5841914" y="2638687"/>
        <a:ext cx="4320000" cy="13086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285936-92FE-4203-8C84-89D995A8C812}">
      <dsp:nvSpPr>
        <dsp:cNvPr id="0" name=""/>
        <dsp:cNvSpPr/>
      </dsp:nvSpPr>
      <dsp:spPr>
        <a:xfrm>
          <a:off x="0" y="531"/>
          <a:ext cx="105156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C2F8D8-1FE0-480E-A48D-F669AAFCB9E0}">
      <dsp:nvSpPr>
        <dsp:cNvPr id="0" name=""/>
        <dsp:cNvSpPr/>
      </dsp:nvSpPr>
      <dsp:spPr>
        <a:xfrm>
          <a:off x="376522" y="280590"/>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D802B0-8179-4DC8-A25D-7900A4299532}">
      <dsp:nvSpPr>
        <dsp:cNvPr id="0" name=""/>
        <dsp:cNvSpPr/>
      </dsp:nvSpPr>
      <dsp:spPr>
        <a:xfrm>
          <a:off x="1437631" y="531"/>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933450">
            <a:lnSpc>
              <a:spcPct val="90000"/>
            </a:lnSpc>
            <a:spcBef>
              <a:spcPct val="0"/>
            </a:spcBef>
            <a:spcAft>
              <a:spcPct val="35000"/>
            </a:spcAft>
            <a:buNone/>
          </a:pPr>
          <a:r>
            <a:rPr lang="en-US" sz="2100" b="1" kern="1200"/>
            <a:t>Use our on-line scheduler. </a:t>
          </a:r>
          <a:r>
            <a:rPr lang="en-US" sz="2100" kern="1200"/>
            <a:t>Calling us is not the way to get on our schedule.</a:t>
          </a:r>
        </a:p>
      </dsp:txBody>
      <dsp:txXfrm>
        <a:off x="1437631" y="531"/>
        <a:ext cx="9077968" cy="1244702"/>
      </dsp:txXfrm>
    </dsp:sp>
    <dsp:sp modelId="{6A269458-6B9B-4339-8EB9-B4BFDAF7F128}">
      <dsp:nvSpPr>
        <dsp:cNvPr id="0" name=""/>
        <dsp:cNvSpPr/>
      </dsp:nvSpPr>
      <dsp:spPr>
        <a:xfrm>
          <a:off x="0" y="1556410"/>
          <a:ext cx="105156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62FFFE-7B79-4C69-BCB7-2C821240266B}">
      <dsp:nvSpPr>
        <dsp:cNvPr id="0" name=""/>
        <dsp:cNvSpPr/>
      </dsp:nvSpPr>
      <dsp:spPr>
        <a:xfrm>
          <a:off x="376522" y="1836468"/>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ECBFAC-AFD6-44F2-9A50-9794172AB7AD}">
      <dsp:nvSpPr>
        <dsp:cNvPr id="0" name=""/>
        <dsp:cNvSpPr/>
      </dsp:nvSpPr>
      <dsp:spPr>
        <a:xfrm>
          <a:off x="1437631" y="1556410"/>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933450">
            <a:lnSpc>
              <a:spcPct val="90000"/>
            </a:lnSpc>
            <a:spcBef>
              <a:spcPct val="0"/>
            </a:spcBef>
            <a:spcAft>
              <a:spcPct val="35000"/>
            </a:spcAft>
            <a:buNone/>
          </a:pPr>
          <a:r>
            <a:rPr lang="en-US" sz="2100" b="1" kern="1200"/>
            <a:t>If there are no days to click on in our scheduler, </a:t>
          </a:r>
          <a:r>
            <a:rPr lang="en-US" sz="2100" kern="1200"/>
            <a:t>that means we are fully-booked. Be patient. Slots will open.  Consider coming to us as a walk-in, but remember that we limit the number each week.</a:t>
          </a:r>
        </a:p>
      </dsp:txBody>
      <dsp:txXfrm>
        <a:off x="1437631" y="1556410"/>
        <a:ext cx="9077968" cy="1244702"/>
      </dsp:txXfrm>
    </dsp:sp>
    <dsp:sp modelId="{5AE04E30-106E-475C-9C16-B265F595FEDB}">
      <dsp:nvSpPr>
        <dsp:cNvPr id="0" name=""/>
        <dsp:cNvSpPr/>
      </dsp:nvSpPr>
      <dsp:spPr>
        <a:xfrm>
          <a:off x="0" y="3112289"/>
          <a:ext cx="105156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E94FB2-9ECE-4CAB-9F0C-B76A1840039C}">
      <dsp:nvSpPr>
        <dsp:cNvPr id="0" name=""/>
        <dsp:cNvSpPr/>
      </dsp:nvSpPr>
      <dsp:spPr>
        <a:xfrm>
          <a:off x="376522" y="3392347"/>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4C9B11-AC40-4DE6-9D1C-DD4D5A20BA42}">
      <dsp:nvSpPr>
        <dsp:cNvPr id="0" name=""/>
        <dsp:cNvSpPr/>
      </dsp:nvSpPr>
      <dsp:spPr>
        <a:xfrm>
          <a:off x="1437631" y="3112289"/>
          <a:ext cx="4732020"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933450">
            <a:lnSpc>
              <a:spcPct val="90000"/>
            </a:lnSpc>
            <a:spcBef>
              <a:spcPct val="0"/>
            </a:spcBef>
            <a:spcAft>
              <a:spcPct val="35000"/>
            </a:spcAft>
            <a:buNone/>
          </a:pPr>
          <a:r>
            <a:rPr lang="en-US" sz="2100" b="1" kern="1200"/>
            <a:t>It is okay to schedule an appointment and still walk-in a week earlier</a:t>
          </a:r>
          <a:r>
            <a:rPr lang="en-US" sz="2100" kern="1200"/>
            <a:t> to try and get a bike sooner.</a:t>
          </a:r>
        </a:p>
      </dsp:txBody>
      <dsp:txXfrm>
        <a:off x="1437631" y="3112289"/>
        <a:ext cx="4732020" cy="1244702"/>
      </dsp:txXfrm>
    </dsp:sp>
    <dsp:sp modelId="{77F70621-7393-4138-8849-EE8FD9813CBC}">
      <dsp:nvSpPr>
        <dsp:cNvPr id="0" name=""/>
        <dsp:cNvSpPr/>
      </dsp:nvSpPr>
      <dsp:spPr>
        <a:xfrm>
          <a:off x="6169651" y="3112289"/>
          <a:ext cx="434594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711200">
            <a:lnSpc>
              <a:spcPct val="90000"/>
            </a:lnSpc>
            <a:spcBef>
              <a:spcPct val="0"/>
            </a:spcBef>
            <a:spcAft>
              <a:spcPct val="35000"/>
            </a:spcAft>
            <a:buNone/>
          </a:pPr>
          <a:r>
            <a:rPr lang="en-US" sz="1600" kern="1200"/>
            <a:t>If they get a bike this way, they should be sure to tell us to cancel their appointment and make their reserved slot available to someone else. </a:t>
          </a:r>
        </a:p>
      </dsp:txBody>
      <dsp:txXfrm>
        <a:off x="6169651" y="3112289"/>
        <a:ext cx="4345948" cy="12447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1680C3-F5F2-4652-8FCB-71B7D4A63D7A}">
      <dsp:nvSpPr>
        <dsp:cNvPr id="0" name=""/>
        <dsp:cNvSpPr/>
      </dsp:nvSpPr>
      <dsp:spPr>
        <a:xfrm>
          <a:off x="0" y="673"/>
          <a:ext cx="6364224" cy="157499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BD64E2-0C62-4FB3-B690-97D3B566AEAF}">
      <dsp:nvSpPr>
        <dsp:cNvPr id="0" name=""/>
        <dsp:cNvSpPr/>
      </dsp:nvSpPr>
      <dsp:spPr>
        <a:xfrm>
          <a:off x="476436" y="355047"/>
          <a:ext cx="866247" cy="8662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FB01C3-4C37-4B9C-A9B3-A28A24756C0D}">
      <dsp:nvSpPr>
        <dsp:cNvPr id="0" name=""/>
        <dsp:cNvSpPr/>
      </dsp:nvSpPr>
      <dsp:spPr>
        <a:xfrm>
          <a:off x="1819120" y="673"/>
          <a:ext cx="4545103" cy="1574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687" tIns="166687" rIns="166687" bIns="166687" numCol="1" spcCol="1270" anchor="ctr" anchorCtr="0">
          <a:noAutofit/>
        </a:bodyPr>
        <a:lstStyle/>
        <a:p>
          <a:pPr marL="0" lvl="0" indent="0" algn="l" defTabSz="844550">
            <a:lnSpc>
              <a:spcPct val="90000"/>
            </a:lnSpc>
            <a:spcBef>
              <a:spcPct val="0"/>
            </a:spcBef>
            <a:spcAft>
              <a:spcPct val="35000"/>
            </a:spcAft>
            <a:buNone/>
          </a:pPr>
          <a:r>
            <a:rPr lang="en-US" sz="1900" i="1" kern="1200"/>
            <a:t>I</a:t>
          </a:r>
          <a:r>
            <a:rPr lang="en-US" sz="1900" kern="1200"/>
            <a:t>f your client cannot make it to their scheduled appointment. They do need to c</a:t>
          </a:r>
          <a:r>
            <a:rPr lang="en-US" sz="1900" b="1" kern="1200"/>
            <a:t>all or email us</a:t>
          </a:r>
          <a:r>
            <a:rPr lang="en-US" sz="1900" kern="1200"/>
            <a:t>.</a:t>
          </a:r>
          <a:r>
            <a:rPr lang="en-US" sz="1900" kern="1200">
              <a:hlinkClick xmlns:r="http://schemas.openxmlformats.org/officeDocument/2006/relationships" r:id="rId2"/>
            </a:rPr>
            <a:t> gatecitybikecoop@gmail.com</a:t>
          </a:r>
          <a:r>
            <a:rPr lang="en-US" sz="1900" kern="1200"/>
            <a:t> </a:t>
          </a:r>
        </a:p>
      </dsp:txBody>
      <dsp:txXfrm>
        <a:off x="1819120" y="673"/>
        <a:ext cx="4545103" cy="1574995"/>
      </dsp:txXfrm>
    </dsp:sp>
    <dsp:sp modelId="{7156025F-0C9D-4BC1-A4CD-957FC66FB153}">
      <dsp:nvSpPr>
        <dsp:cNvPr id="0" name=""/>
        <dsp:cNvSpPr/>
      </dsp:nvSpPr>
      <dsp:spPr>
        <a:xfrm>
          <a:off x="0" y="1969418"/>
          <a:ext cx="6364224" cy="157499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3946F1-B5AD-4F56-BA83-A02970BBBFB6}">
      <dsp:nvSpPr>
        <dsp:cNvPr id="0" name=""/>
        <dsp:cNvSpPr/>
      </dsp:nvSpPr>
      <dsp:spPr>
        <a:xfrm>
          <a:off x="476436" y="2323792"/>
          <a:ext cx="866247" cy="8662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3945D6-DD7B-44E3-81FA-05F8537AE462}">
      <dsp:nvSpPr>
        <dsp:cNvPr id="0" name=""/>
        <dsp:cNvSpPr/>
      </dsp:nvSpPr>
      <dsp:spPr>
        <a:xfrm>
          <a:off x="1819120" y="1969418"/>
          <a:ext cx="4545103" cy="1574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687" tIns="166687" rIns="166687" bIns="166687" numCol="1" spcCol="1270" anchor="ctr" anchorCtr="0">
          <a:noAutofit/>
        </a:bodyPr>
        <a:lstStyle/>
        <a:p>
          <a:pPr marL="0" lvl="0" indent="0" algn="l" defTabSz="844550">
            <a:lnSpc>
              <a:spcPct val="90000"/>
            </a:lnSpc>
            <a:spcBef>
              <a:spcPct val="0"/>
            </a:spcBef>
            <a:spcAft>
              <a:spcPct val="35000"/>
            </a:spcAft>
            <a:buNone/>
          </a:pPr>
          <a:r>
            <a:rPr lang="en-US" sz="1900" b="1" kern="1200"/>
            <a:t>The client must pick up the bike themselves.</a:t>
          </a:r>
          <a:r>
            <a:rPr lang="en-US" sz="1900" kern="1200"/>
            <a:t> They cannot send a friend or family member to pick up their bike.</a:t>
          </a:r>
        </a:p>
      </dsp:txBody>
      <dsp:txXfrm>
        <a:off x="1819120" y="1969418"/>
        <a:ext cx="4545103" cy="1574995"/>
      </dsp:txXfrm>
    </dsp:sp>
    <dsp:sp modelId="{D64CD006-6611-46A2-ADC9-9490F457A3CE}">
      <dsp:nvSpPr>
        <dsp:cNvPr id="0" name=""/>
        <dsp:cNvSpPr/>
      </dsp:nvSpPr>
      <dsp:spPr>
        <a:xfrm>
          <a:off x="0" y="3938162"/>
          <a:ext cx="6364224" cy="157499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CC0362-14AD-4A2F-9D9B-9F7DE00B1D19}">
      <dsp:nvSpPr>
        <dsp:cNvPr id="0" name=""/>
        <dsp:cNvSpPr/>
      </dsp:nvSpPr>
      <dsp:spPr>
        <a:xfrm>
          <a:off x="476436" y="4292537"/>
          <a:ext cx="866247" cy="8662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8EB7C8-EEAA-4E63-BFA6-B2B92C53F6A2}">
      <dsp:nvSpPr>
        <dsp:cNvPr id="0" name=""/>
        <dsp:cNvSpPr/>
      </dsp:nvSpPr>
      <dsp:spPr>
        <a:xfrm>
          <a:off x="1819120" y="3938162"/>
          <a:ext cx="4545103" cy="1574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687" tIns="166687" rIns="166687" bIns="166687" numCol="1" spcCol="1270" anchor="ctr" anchorCtr="0">
          <a:noAutofit/>
        </a:bodyPr>
        <a:lstStyle/>
        <a:p>
          <a:pPr marL="0" lvl="0" indent="0" algn="l" defTabSz="844550">
            <a:lnSpc>
              <a:spcPct val="90000"/>
            </a:lnSpc>
            <a:spcBef>
              <a:spcPct val="0"/>
            </a:spcBef>
            <a:spcAft>
              <a:spcPct val="35000"/>
            </a:spcAft>
            <a:buNone/>
          </a:pPr>
          <a:r>
            <a:rPr lang="en-US" sz="1900" b="1" kern="1200" dirty="0"/>
            <a:t>Directions</a:t>
          </a:r>
          <a:r>
            <a:rPr lang="en-US" sz="1900" kern="1200" dirty="0"/>
            <a:t> to the GCBC are on our website  http://gatecitybikecoop.org/directions</a:t>
          </a:r>
        </a:p>
      </dsp:txBody>
      <dsp:txXfrm>
        <a:off x="1819120" y="3938162"/>
        <a:ext cx="4545103" cy="157499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378BB-E6AB-760A-84A0-4BF62000B9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F8EE2E-C3DA-ADE2-ED7F-DEE06A7019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8DBB0A-D96A-08D6-98EC-35935E152375}"/>
              </a:ext>
            </a:extLst>
          </p:cNvPr>
          <p:cNvSpPr>
            <a:spLocks noGrp="1"/>
          </p:cNvSpPr>
          <p:nvPr>
            <p:ph type="dt" sz="half" idx="10"/>
          </p:nvPr>
        </p:nvSpPr>
        <p:spPr/>
        <p:txBody>
          <a:bodyPr/>
          <a:lstStyle/>
          <a:p>
            <a:fld id="{14FE9C6F-E519-4773-A35B-12FEDF7D1A5E}" type="datetimeFigureOut">
              <a:rPr lang="en-US" smtClean="0"/>
              <a:t>8/4/2026</a:t>
            </a:fld>
            <a:endParaRPr lang="en-US"/>
          </a:p>
        </p:txBody>
      </p:sp>
      <p:sp>
        <p:nvSpPr>
          <p:cNvPr id="5" name="Footer Placeholder 4">
            <a:extLst>
              <a:ext uri="{FF2B5EF4-FFF2-40B4-BE49-F238E27FC236}">
                <a16:creationId xmlns:a16="http://schemas.microsoft.com/office/drawing/2014/main" id="{8CB94C02-4494-B180-78CD-499DD1E61E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3F1D9-5CDD-5889-ED1C-86D6453277F1}"/>
              </a:ext>
            </a:extLst>
          </p:cNvPr>
          <p:cNvSpPr>
            <a:spLocks noGrp="1"/>
          </p:cNvSpPr>
          <p:nvPr>
            <p:ph type="sldNum" sz="quarter" idx="12"/>
          </p:nvPr>
        </p:nvSpPr>
        <p:spPr/>
        <p:txBody>
          <a:bodyPr/>
          <a:lstStyle/>
          <a:p>
            <a:fld id="{4371020B-75E4-4AF3-9E17-74466642D327}" type="slidenum">
              <a:rPr lang="en-US" smtClean="0"/>
              <a:t>‹#›</a:t>
            </a:fld>
            <a:endParaRPr lang="en-US"/>
          </a:p>
        </p:txBody>
      </p:sp>
    </p:spTree>
    <p:extLst>
      <p:ext uri="{BB962C8B-B14F-4D97-AF65-F5344CB8AC3E}">
        <p14:creationId xmlns:p14="http://schemas.microsoft.com/office/powerpoint/2010/main" val="3170801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AAE03-0572-2E4A-990C-E809A64EF8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1F70DA-FCF7-16B9-0C29-DB75568D85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029845-2E2F-45F8-AFB7-8863F4E6598B}"/>
              </a:ext>
            </a:extLst>
          </p:cNvPr>
          <p:cNvSpPr>
            <a:spLocks noGrp="1"/>
          </p:cNvSpPr>
          <p:nvPr>
            <p:ph type="dt" sz="half" idx="10"/>
          </p:nvPr>
        </p:nvSpPr>
        <p:spPr/>
        <p:txBody>
          <a:bodyPr/>
          <a:lstStyle/>
          <a:p>
            <a:fld id="{14FE9C6F-E519-4773-A35B-12FEDF7D1A5E}" type="datetimeFigureOut">
              <a:rPr lang="en-US" smtClean="0"/>
              <a:t>8/4/2026</a:t>
            </a:fld>
            <a:endParaRPr lang="en-US"/>
          </a:p>
        </p:txBody>
      </p:sp>
      <p:sp>
        <p:nvSpPr>
          <p:cNvPr id="5" name="Footer Placeholder 4">
            <a:extLst>
              <a:ext uri="{FF2B5EF4-FFF2-40B4-BE49-F238E27FC236}">
                <a16:creationId xmlns:a16="http://schemas.microsoft.com/office/drawing/2014/main" id="{7419FF4E-F730-25A0-8F42-36B16E4E2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3B1C57-0E11-4A83-4DFA-2D1FE1A838B5}"/>
              </a:ext>
            </a:extLst>
          </p:cNvPr>
          <p:cNvSpPr>
            <a:spLocks noGrp="1"/>
          </p:cNvSpPr>
          <p:nvPr>
            <p:ph type="sldNum" sz="quarter" idx="12"/>
          </p:nvPr>
        </p:nvSpPr>
        <p:spPr/>
        <p:txBody>
          <a:bodyPr/>
          <a:lstStyle/>
          <a:p>
            <a:fld id="{4371020B-75E4-4AF3-9E17-74466642D327}" type="slidenum">
              <a:rPr lang="en-US" smtClean="0"/>
              <a:t>‹#›</a:t>
            </a:fld>
            <a:endParaRPr lang="en-US"/>
          </a:p>
        </p:txBody>
      </p:sp>
    </p:spTree>
    <p:extLst>
      <p:ext uri="{BB962C8B-B14F-4D97-AF65-F5344CB8AC3E}">
        <p14:creationId xmlns:p14="http://schemas.microsoft.com/office/powerpoint/2010/main" val="701399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95CA9-49ED-4E4F-64AE-0A7DFF5CD9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D3A4DF-0C98-3DB9-F454-625EC35ADB7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E53921-181D-3179-C3B0-E3427CF660CC}"/>
              </a:ext>
            </a:extLst>
          </p:cNvPr>
          <p:cNvSpPr>
            <a:spLocks noGrp="1"/>
          </p:cNvSpPr>
          <p:nvPr>
            <p:ph type="dt" sz="half" idx="10"/>
          </p:nvPr>
        </p:nvSpPr>
        <p:spPr/>
        <p:txBody>
          <a:bodyPr/>
          <a:lstStyle/>
          <a:p>
            <a:fld id="{14FE9C6F-E519-4773-A35B-12FEDF7D1A5E}" type="datetimeFigureOut">
              <a:rPr lang="en-US" smtClean="0"/>
              <a:t>8/4/2026</a:t>
            </a:fld>
            <a:endParaRPr lang="en-US"/>
          </a:p>
        </p:txBody>
      </p:sp>
      <p:sp>
        <p:nvSpPr>
          <p:cNvPr id="5" name="Footer Placeholder 4">
            <a:extLst>
              <a:ext uri="{FF2B5EF4-FFF2-40B4-BE49-F238E27FC236}">
                <a16:creationId xmlns:a16="http://schemas.microsoft.com/office/drawing/2014/main" id="{04492EC5-4067-F1C4-7791-A65B13BED7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B2FDD1-D657-BBCE-820D-90FE2B0DAFC0}"/>
              </a:ext>
            </a:extLst>
          </p:cNvPr>
          <p:cNvSpPr>
            <a:spLocks noGrp="1"/>
          </p:cNvSpPr>
          <p:nvPr>
            <p:ph type="sldNum" sz="quarter" idx="12"/>
          </p:nvPr>
        </p:nvSpPr>
        <p:spPr/>
        <p:txBody>
          <a:bodyPr/>
          <a:lstStyle/>
          <a:p>
            <a:fld id="{4371020B-75E4-4AF3-9E17-74466642D327}" type="slidenum">
              <a:rPr lang="en-US" smtClean="0"/>
              <a:t>‹#›</a:t>
            </a:fld>
            <a:endParaRPr lang="en-US"/>
          </a:p>
        </p:txBody>
      </p:sp>
    </p:spTree>
    <p:extLst>
      <p:ext uri="{BB962C8B-B14F-4D97-AF65-F5344CB8AC3E}">
        <p14:creationId xmlns:p14="http://schemas.microsoft.com/office/powerpoint/2010/main" val="2426485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40C05-676B-118D-2321-46E534B5C7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8F8011-F4EC-3015-C868-3448023F2C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F1C915-FBD2-2342-64FE-7C8AD31B58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0286AC-D040-D3A3-5DF3-EC834251AA4F}"/>
              </a:ext>
            </a:extLst>
          </p:cNvPr>
          <p:cNvSpPr>
            <a:spLocks noGrp="1"/>
          </p:cNvSpPr>
          <p:nvPr>
            <p:ph type="dt" sz="half" idx="10"/>
          </p:nvPr>
        </p:nvSpPr>
        <p:spPr/>
        <p:txBody>
          <a:bodyPr/>
          <a:lstStyle/>
          <a:p>
            <a:fld id="{14FE9C6F-E519-4773-A35B-12FEDF7D1A5E}" type="datetimeFigureOut">
              <a:rPr lang="en-US" smtClean="0"/>
              <a:t>8/4/2026</a:t>
            </a:fld>
            <a:endParaRPr lang="en-US"/>
          </a:p>
        </p:txBody>
      </p:sp>
      <p:sp>
        <p:nvSpPr>
          <p:cNvPr id="6" name="Footer Placeholder 5">
            <a:extLst>
              <a:ext uri="{FF2B5EF4-FFF2-40B4-BE49-F238E27FC236}">
                <a16:creationId xmlns:a16="http://schemas.microsoft.com/office/drawing/2014/main" id="{07566AB6-E16E-7F9B-ECB4-5936BCD209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AC4650-4881-5F83-1616-F4FC919AA304}"/>
              </a:ext>
            </a:extLst>
          </p:cNvPr>
          <p:cNvSpPr>
            <a:spLocks noGrp="1"/>
          </p:cNvSpPr>
          <p:nvPr>
            <p:ph type="sldNum" sz="quarter" idx="12"/>
          </p:nvPr>
        </p:nvSpPr>
        <p:spPr/>
        <p:txBody>
          <a:bodyPr/>
          <a:lstStyle/>
          <a:p>
            <a:fld id="{4371020B-75E4-4AF3-9E17-74466642D327}" type="slidenum">
              <a:rPr lang="en-US" smtClean="0"/>
              <a:t>‹#›</a:t>
            </a:fld>
            <a:endParaRPr lang="en-US"/>
          </a:p>
        </p:txBody>
      </p:sp>
    </p:spTree>
    <p:extLst>
      <p:ext uri="{BB962C8B-B14F-4D97-AF65-F5344CB8AC3E}">
        <p14:creationId xmlns:p14="http://schemas.microsoft.com/office/powerpoint/2010/main" val="1248095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17FC1-B5B1-D517-74B0-779863E66E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648E35-D7B4-848E-E54D-DA57A171B9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60A13A-8264-6745-8A73-9884178357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8AF5CC-12C6-52D9-1776-779D7BF944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5BC9A0-A791-CB52-BF38-1CAFA5FA52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4AE3B3-FB6F-E6CE-8C6C-C6BC9733DA5C}"/>
              </a:ext>
            </a:extLst>
          </p:cNvPr>
          <p:cNvSpPr>
            <a:spLocks noGrp="1"/>
          </p:cNvSpPr>
          <p:nvPr>
            <p:ph type="dt" sz="half" idx="10"/>
          </p:nvPr>
        </p:nvSpPr>
        <p:spPr/>
        <p:txBody>
          <a:bodyPr/>
          <a:lstStyle/>
          <a:p>
            <a:fld id="{14FE9C6F-E519-4773-A35B-12FEDF7D1A5E}" type="datetimeFigureOut">
              <a:rPr lang="en-US" smtClean="0"/>
              <a:t>8/4/2026</a:t>
            </a:fld>
            <a:endParaRPr lang="en-US"/>
          </a:p>
        </p:txBody>
      </p:sp>
      <p:sp>
        <p:nvSpPr>
          <p:cNvPr id="8" name="Footer Placeholder 7">
            <a:extLst>
              <a:ext uri="{FF2B5EF4-FFF2-40B4-BE49-F238E27FC236}">
                <a16:creationId xmlns:a16="http://schemas.microsoft.com/office/drawing/2014/main" id="{8B59EB9A-A513-3FF7-AD2A-801368C0E7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10587F-8747-2EA8-0FCB-8ABB822958EE}"/>
              </a:ext>
            </a:extLst>
          </p:cNvPr>
          <p:cNvSpPr>
            <a:spLocks noGrp="1"/>
          </p:cNvSpPr>
          <p:nvPr>
            <p:ph type="sldNum" sz="quarter" idx="12"/>
          </p:nvPr>
        </p:nvSpPr>
        <p:spPr/>
        <p:txBody>
          <a:bodyPr/>
          <a:lstStyle/>
          <a:p>
            <a:fld id="{4371020B-75E4-4AF3-9E17-74466642D327}" type="slidenum">
              <a:rPr lang="en-US" smtClean="0"/>
              <a:t>‹#›</a:t>
            </a:fld>
            <a:endParaRPr lang="en-US"/>
          </a:p>
        </p:txBody>
      </p:sp>
    </p:spTree>
    <p:extLst>
      <p:ext uri="{BB962C8B-B14F-4D97-AF65-F5344CB8AC3E}">
        <p14:creationId xmlns:p14="http://schemas.microsoft.com/office/powerpoint/2010/main" val="2907179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AA823-CA33-3D75-C951-1BD8A0A104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2BBAF6-C369-69C6-D999-657E4B10DFA6}"/>
              </a:ext>
            </a:extLst>
          </p:cNvPr>
          <p:cNvSpPr>
            <a:spLocks noGrp="1"/>
          </p:cNvSpPr>
          <p:nvPr>
            <p:ph type="dt" sz="half" idx="10"/>
          </p:nvPr>
        </p:nvSpPr>
        <p:spPr/>
        <p:txBody>
          <a:bodyPr/>
          <a:lstStyle/>
          <a:p>
            <a:fld id="{14FE9C6F-E519-4773-A35B-12FEDF7D1A5E}" type="datetimeFigureOut">
              <a:rPr lang="en-US" smtClean="0"/>
              <a:t>8/4/2026</a:t>
            </a:fld>
            <a:endParaRPr lang="en-US"/>
          </a:p>
        </p:txBody>
      </p:sp>
      <p:sp>
        <p:nvSpPr>
          <p:cNvPr id="4" name="Footer Placeholder 3">
            <a:extLst>
              <a:ext uri="{FF2B5EF4-FFF2-40B4-BE49-F238E27FC236}">
                <a16:creationId xmlns:a16="http://schemas.microsoft.com/office/drawing/2014/main" id="{17D5FE22-0CE3-B825-CEF8-7F3042892B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08743F-6FCC-58BC-0A55-BAE4B1E3928C}"/>
              </a:ext>
            </a:extLst>
          </p:cNvPr>
          <p:cNvSpPr>
            <a:spLocks noGrp="1"/>
          </p:cNvSpPr>
          <p:nvPr>
            <p:ph type="sldNum" sz="quarter" idx="12"/>
          </p:nvPr>
        </p:nvSpPr>
        <p:spPr/>
        <p:txBody>
          <a:bodyPr/>
          <a:lstStyle/>
          <a:p>
            <a:fld id="{4371020B-75E4-4AF3-9E17-74466642D327}" type="slidenum">
              <a:rPr lang="en-US" smtClean="0"/>
              <a:t>‹#›</a:t>
            </a:fld>
            <a:endParaRPr lang="en-US"/>
          </a:p>
        </p:txBody>
      </p:sp>
    </p:spTree>
    <p:extLst>
      <p:ext uri="{BB962C8B-B14F-4D97-AF65-F5344CB8AC3E}">
        <p14:creationId xmlns:p14="http://schemas.microsoft.com/office/powerpoint/2010/main" val="1968074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179CBB-2B51-8209-C2EF-D33FE0EA8495}"/>
              </a:ext>
            </a:extLst>
          </p:cNvPr>
          <p:cNvSpPr>
            <a:spLocks noGrp="1"/>
          </p:cNvSpPr>
          <p:nvPr>
            <p:ph type="dt" sz="half" idx="10"/>
          </p:nvPr>
        </p:nvSpPr>
        <p:spPr/>
        <p:txBody>
          <a:bodyPr/>
          <a:lstStyle/>
          <a:p>
            <a:fld id="{14FE9C6F-E519-4773-A35B-12FEDF7D1A5E}" type="datetimeFigureOut">
              <a:rPr lang="en-US" smtClean="0"/>
              <a:t>8/4/2026</a:t>
            </a:fld>
            <a:endParaRPr lang="en-US"/>
          </a:p>
        </p:txBody>
      </p:sp>
      <p:sp>
        <p:nvSpPr>
          <p:cNvPr id="3" name="Footer Placeholder 2">
            <a:extLst>
              <a:ext uri="{FF2B5EF4-FFF2-40B4-BE49-F238E27FC236}">
                <a16:creationId xmlns:a16="http://schemas.microsoft.com/office/drawing/2014/main" id="{E93D7D73-C513-0ED3-628E-7A691C67958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F9FA1B-C216-E446-AE5E-E73647FD0F82}"/>
              </a:ext>
            </a:extLst>
          </p:cNvPr>
          <p:cNvSpPr>
            <a:spLocks noGrp="1"/>
          </p:cNvSpPr>
          <p:nvPr>
            <p:ph type="sldNum" sz="quarter" idx="12"/>
          </p:nvPr>
        </p:nvSpPr>
        <p:spPr/>
        <p:txBody>
          <a:bodyPr/>
          <a:lstStyle/>
          <a:p>
            <a:fld id="{4371020B-75E4-4AF3-9E17-74466642D327}" type="slidenum">
              <a:rPr lang="en-US" smtClean="0"/>
              <a:t>‹#›</a:t>
            </a:fld>
            <a:endParaRPr lang="en-US"/>
          </a:p>
        </p:txBody>
      </p:sp>
    </p:spTree>
    <p:extLst>
      <p:ext uri="{BB962C8B-B14F-4D97-AF65-F5344CB8AC3E}">
        <p14:creationId xmlns:p14="http://schemas.microsoft.com/office/powerpoint/2010/main" val="1674549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74B0A-D870-EA48-B30C-DCB2AC843F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CF387D-CD4A-14CA-BDF9-04330AD3BD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EB6D71-7B6A-D457-88EE-69D3130D65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B690A7-0A29-1AC0-CB54-4DB8A287697F}"/>
              </a:ext>
            </a:extLst>
          </p:cNvPr>
          <p:cNvSpPr>
            <a:spLocks noGrp="1"/>
          </p:cNvSpPr>
          <p:nvPr>
            <p:ph type="dt" sz="half" idx="10"/>
          </p:nvPr>
        </p:nvSpPr>
        <p:spPr/>
        <p:txBody>
          <a:bodyPr/>
          <a:lstStyle/>
          <a:p>
            <a:fld id="{14FE9C6F-E519-4773-A35B-12FEDF7D1A5E}" type="datetimeFigureOut">
              <a:rPr lang="en-US" smtClean="0"/>
              <a:t>8/4/2026</a:t>
            </a:fld>
            <a:endParaRPr lang="en-US"/>
          </a:p>
        </p:txBody>
      </p:sp>
      <p:sp>
        <p:nvSpPr>
          <p:cNvPr id="6" name="Footer Placeholder 5">
            <a:extLst>
              <a:ext uri="{FF2B5EF4-FFF2-40B4-BE49-F238E27FC236}">
                <a16:creationId xmlns:a16="http://schemas.microsoft.com/office/drawing/2014/main" id="{45616D44-015E-A302-A3F2-F316FC412C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6F076C-6988-55B5-E70F-3C3EF81974E1}"/>
              </a:ext>
            </a:extLst>
          </p:cNvPr>
          <p:cNvSpPr>
            <a:spLocks noGrp="1"/>
          </p:cNvSpPr>
          <p:nvPr>
            <p:ph type="sldNum" sz="quarter" idx="12"/>
          </p:nvPr>
        </p:nvSpPr>
        <p:spPr/>
        <p:txBody>
          <a:bodyPr/>
          <a:lstStyle/>
          <a:p>
            <a:fld id="{4371020B-75E4-4AF3-9E17-74466642D327}" type="slidenum">
              <a:rPr lang="en-US" smtClean="0"/>
              <a:t>‹#›</a:t>
            </a:fld>
            <a:endParaRPr lang="en-US"/>
          </a:p>
        </p:txBody>
      </p:sp>
    </p:spTree>
    <p:extLst>
      <p:ext uri="{BB962C8B-B14F-4D97-AF65-F5344CB8AC3E}">
        <p14:creationId xmlns:p14="http://schemas.microsoft.com/office/powerpoint/2010/main" val="3702858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FA896-29C2-F349-0F4C-F901955D97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89A719-7B47-83C7-EBBD-F07B748765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D08E33-3855-C0C3-9F4A-4689795CB2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B108AC-35AF-E400-EC26-778A9D511C97}"/>
              </a:ext>
            </a:extLst>
          </p:cNvPr>
          <p:cNvSpPr>
            <a:spLocks noGrp="1"/>
          </p:cNvSpPr>
          <p:nvPr>
            <p:ph type="dt" sz="half" idx="10"/>
          </p:nvPr>
        </p:nvSpPr>
        <p:spPr/>
        <p:txBody>
          <a:bodyPr/>
          <a:lstStyle/>
          <a:p>
            <a:fld id="{14FE9C6F-E519-4773-A35B-12FEDF7D1A5E}" type="datetimeFigureOut">
              <a:rPr lang="en-US" smtClean="0"/>
              <a:t>8/4/2026</a:t>
            </a:fld>
            <a:endParaRPr lang="en-US"/>
          </a:p>
        </p:txBody>
      </p:sp>
      <p:sp>
        <p:nvSpPr>
          <p:cNvPr id="6" name="Footer Placeholder 5">
            <a:extLst>
              <a:ext uri="{FF2B5EF4-FFF2-40B4-BE49-F238E27FC236}">
                <a16:creationId xmlns:a16="http://schemas.microsoft.com/office/drawing/2014/main" id="{1D4DD56A-362E-4561-136C-2486521D95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130CF6-16BD-AC96-8514-A01B589FADFC}"/>
              </a:ext>
            </a:extLst>
          </p:cNvPr>
          <p:cNvSpPr>
            <a:spLocks noGrp="1"/>
          </p:cNvSpPr>
          <p:nvPr>
            <p:ph type="sldNum" sz="quarter" idx="12"/>
          </p:nvPr>
        </p:nvSpPr>
        <p:spPr/>
        <p:txBody>
          <a:bodyPr/>
          <a:lstStyle/>
          <a:p>
            <a:fld id="{4371020B-75E4-4AF3-9E17-74466642D327}" type="slidenum">
              <a:rPr lang="en-US" smtClean="0"/>
              <a:t>‹#›</a:t>
            </a:fld>
            <a:endParaRPr lang="en-US"/>
          </a:p>
        </p:txBody>
      </p:sp>
    </p:spTree>
    <p:extLst>
      <p:ext uri="{BB962C8B-B14F-4D97-AF65-F5344CB8AC3E}">
        <p14:creationId xmlns:p14="http://schemas.microsoft.com/office/powerpoint/2010/main" val="3859718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5D300-3B56-D7A9-B0F5-E853C2BDFE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24E2A1-E9DB-8D01-1736-FAAAC0CF70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F3AF5-4206-56CF-1C3D-BB6763FE3378}"/>
              </a:ext>
            </a:extLst>
          </p:cNvPr>
          <p:cNvSpPr>
            <a:spLocks noGrp="1"/>
          </p:cNvSpPr>
          <p:nvPr>
            <p:ph type="dt" sz="half" idx="10"/>
          </p:nvPr>
        </p:nvSpPr>
        <p:spPr/>
        <p:txBody>
          <a:bodyPr/>
          <a:lstStyle/>
          <a:p>
            <a:fld id="{14FE9C6F-E519-4773-A35B-12FEDF7D1A5E}" type="datetimeFigureOut">
              <a:rPr lang="en-US" smtClean="0"/>
              <a:t>8/4/2026</a:t>
            </a:fld>
            <a:endParaRPr lang="en-US"/>
          </a:p>
        </p:txBody>
      </p:sp>
      <p:sp>
        <p:nvSpPr>
          <p:cNvPr id="5" name="Footer Placeholder 4">
            <a:extLst>
              <a:ext uri="{FF2B5EF4-FFF2-40B4-BE49-F238E27FC236}">
                <a16:creationId xmlns:a16="http://schemas.microsoft.com/office/drawing/2014/main" id="{B3CAF122-600A-6BCD-35F6-04F74211F7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6124E9-3B29-F173-7BEA-AF49273B30AE}"/>
              </a:ext>
            </a:extLst>
          </p:cNvPr>
          <p:cNvSpPr>
            <a:spLocks noGrp="1"/>
          </p:cNvSpPr>
          <p:nvPr>
            <p:ph type="sldNum" sz="quarter" idx="12"/>
          </p:nvPr>
        </p:nvSpPr>
        <p:spPr/>
        <p:txBody>
          <a:bodyPr/>
          <a:lstStyle/>
          <a:p>
            <a:fld id="{4371020B-75E4-4AF3-9E17-74466642D327}" type="slidenum">
              <a:rPr lang="en-US" smtClean="0"/>
              <a:t>‹#›</a:t>
            </a:fld>
            <a:endParaRPr lang="en-US"/>
          </a:p>
        </p:txBody>
      </p:sp>
    </p:spTree>
    <p:extLst>
      <p:ext uri="{BB962C8B-B14F-4D97-AF65-F5344CB8AC3E}">
        <p14:creationId xmlns:p14="http://schemas.microsoft.com/office/powerpoint/2010/main" val="547323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759CA7-89AC-418E-25E0-5165C711B9E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EAC1D5D-9870-7EEC-F726-E4142C01D8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59EDBA-3613-5F0D-A72E-D32A9B211E2B}"/>
              </a:ext>
            </a:extLst>
          </p:cNvPr>
          <p:cNvSpPr>
            <a:spLocks noGrp="1"/>
          </p:cNvSpPr>
          <p:nvPr>
            <p:ph type="dt" sz="half" idx="10"/>
          </p:nvPr>
        </p:nvSpPr>
        <p:spPr/>
        <p:txBody>
          <a:bodyPr/>
          <a:lstStyle/>
          <a:p>
            <a:fld id="{14FE9C6F-E519-4773-A35B-12FEDF7D1A5E}" type="datetimeFigureOut">
              <a:rPr lang="en-US" smtClean="0"/>
              <a:t>8/4/2026</a:t>
            </a:fld>
            <a:endParaRPr lang="en-US"/>
          </a:p>
        </p:txBody>
      </p:sp>
      <p:sp>
        <p:nvSpPr>
          <p:cNvPr id="5" name="Footer Placeholder 4">
            <a:extLst>
              <a:ext uri="{FF2B5EF4-FFF2-40B4-BE49-F238E27FC236}">
                <a16:creationId xmlns:a16="http://schemas.microsoft.com/office/drawing/2014/main" id="{8D6905AA-E322-F35C-560F-35BEA87D9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E81596-9592-9157-54C0-CE9B612134A9}"/>
              </a:ext>
            </a:extLst>
          </p:cNvPr>
          <p:cNvSpPr>
            <a:spLocks noGrp="1"/>
          </p:cNvSpPr>
          <p:nvPr>
            <p:ph type="sldNum" sz="quarter" idx="12"/>
          </p:nvPr>
        </p:nvSpPr>
        <p:spPr/>
        <p:txBody>
          <a:bodyPr/>
          <a:lstStyle/>
          <a:p>
            <a:fld id="{4371020B-75E4-4AF3-9E17-74466642D327}" type="slidenum">
              <a:rPr lang="en-US" smtClean="0"/>
              <a:t>‹#›</a:t>
            </a:fld>
            <a:endParaRPr lang="en-US"/>
          </a:p>
        </p:txBody>
      </p:sp>
    </p:spTree>
    <p:extLst>
      <p:ext uri="{BB962C8B-B14F-4D97-AF65-F5344CB8AC3E}">
        <p14:creationId xmlns:p14="http://schemas.microsoft.com/office/powerpoint/2010/main" val="3238932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A1CBE9-B2DF-77A0-E14D-D37316DF80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79A377-967E-020B-1B5D-ECF496C1A6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E08C3C-9728-92E7-AFB2-420220E2B6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FE9C6F-E519-4773-A35B-12FEDF7D1A5E}" type="datetimeFigureOut">
              <a:rPr lang="en-US" smtClean="0"/>
              <a:t>8/4/2026</a:t>
            </a:fld>
            <a:endParaRPr lang="en-US"/>
          </a:p>
        </p:txBody>
      </p:sp>
      <p:sp>
        <p:nvSpPr>
          <p:cNvPr id="5" name="Footer Placeholder 4">
            <a:extLst>
              <a:ext uri="{FF2B5EF4-FFF2-40B4-BE49-F238E27FC236}">
                <a16:creationId xmlns:a16="http://schemas.microsoft.com/office/drawing/2014/main" id="{3A92DDC7-2AF3-1534-ED71-E17E156A07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58E362E-F0DC-C5F7-F6BA-4717B9F981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371020B-75E4-4AF3-9E17-74466642D327}" type="slidenum">
              <a:rPr lang="en-US" smtClean="0"/>
              <a:t>‹#›</a:t>
            </a:fld>
            <a:endParaRPr lang="en-US"/>
          </a:p>
        </p:txBody>
      </p:sp>
    </p:spTree>
    <p:extLst>
      <p:ext uri="{BB962C8B-B14F-4D97-AF65-F5344CB8AC3E}">
        <p14:creationId xmlns:p14="http://schemas.microsoft.com/office/powerpoint/2010/main" val="5143875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mailto:donnam@nashuarpc.org" TargetMode="Externa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mailto:gatecitybikecoop@gmail.com" TargetMode="External"/><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gatecitybikecoop.org/voucher"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package" Target="../embeddings/Microsoft_Word_Document.docx"/><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024A486-7277-2A5E-67E4-49895C75AB50}"/>
              </a:ext>
            </a:extLst>
          </p:cNvPr>
          <p:cNvSpPr txBox="1"/>
          <p:nvPr/>
        </p:nvSpPr>
        <p:spPr>
          <a:xfrm>
            <a:off x="700370" y="2960716"/>
            <a:ext cx="4449774" cy="2387600"/>
          </a:xfrm>
          <a:prstGeom prst="rect">
            <a:avLst/>
          </a:prstGeom>
        </p:spPr>
        <p:txBody>
          <a:bodyPr vert="horz" lIns="91440" tIns="45720" rIns="91440" bIns="45720" rtlCol="0" anchor="t">
            <a:normAutofit/>
          </a:bodyPr>
          <a:lstStyle/>
          <a:p>
            <a:pPr marL="0" marR="0" algn="ctr">
              <a:lnSpc>
                <a:spcPct val="90000"/>
              </a:lnSpc>
              <a:spcBef>
                <a:spcPct val="0"/>
              </a:spcBef>
              <a:spcAft>
                <a:spcPts val="800"/>
              </a:spcAft>
            </a:pPr>
            <a:r>
              <a:rPr lang="en-US" sz="5400" b="1" kern="1200" dirty="0">
                <a:solidFill>
                  <a:schemeClr val="tx1"/>
                </a:solidFill>
                <a:effectLst/>
                <a:latin typeface="+mj-lt"/>
                <a:ea typeface="+mj-ea"/>
                <a:cs typeface="+mj-cs"/>
              </a:rPr>
              <a:t>Transportation Services</a:t>
            </a:r>
            <a:endParaRPr lang="en-US" sz="5400" kern="1200" dirty="0">
              <a:solidFill>
                <a:schemeClr val="tx1"/>
              </a:solidFill>
              <a:effectLst/>
              <a:latin typeface="+mj-lt"/>
              <a:ea typeface="+mj-ea"/>
              <a:cs typeface="+mj-cs"/>
            </a:endParaRPr>
          </a:p>
        </p:txBody>
      </p:sp>
      <p:grpSp>
        <p:nvGrpSpPr>
          <p:cNvPr id="38" name="Group 37">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39" name="Rectangle 38">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2.jpeg">
            <a:extLst>
              <a:ext uri="{FF2B5EF4-FFF2-40B4-BE49-F238E27FC236}">
                <a16:creationId xmlns:a16="http://schemas.microsoft.com/office/drawing/2014/main" id="{92FE3007-6865-60B4-DA20-05EDEE390521}"/>
              </a:ext>
            </a:extLst>
          </p:cNvPr>
          <p:cNvPicPr>
            <a:picLocks noChangeAspect="1"/>
          </p:cNvPicPr>
          <p:nvPr/>
        </p:nvPicPr>
        <p:blipFill>
          <a:blip r:embed="rId2" cstate="print"/>
          <a:srcRect t="714" r="-2" b="802"/>
          <a:stretch>
            <a:fillRect/>
          </a:stretch>
        </p:blipFill>
        <p:spPr>
          <a:xfrm>
            <a:off x="5922492" y="2397825"/>
            <a:ext cx="5536001" cy="2003597"/>
          </a:xfrm>
          <a:prstGeom prst="rect">
            <a:avLst/>
          </a:prstGeom>
        </p:spPr>
      </p:pic>
    </p:spTree>
    <p:extLst>
      <p:ext uri="{BB962C8B-B14F-4D97-AF65-F5344CB8AC3E}">
        <p14:creationId xmlns:p14="http://schemas.microsoft.com/office/powerpoint/2010/main" val="1297106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F291B39-3DA8-AE7A-F396-68C00165B15A}"/>
              </a:ext>
            </a:extLst>
          </p:cNvPr>
          <p:cNvSpPr txBox="1"/>
          <p:nvPr/>
        </p:nvSpPr>
        <p:spPr>
          <a:xfrm>
            <a:off x="2514600" y="756306"/>
            <a:ext cx="8801100" cy="1323439"/>
          </a:xfrm>
          <a:prstGeom prst="rect">
            <a:avLst/>
          </a:prstGeom>
          <a:noFill/>
        </p:spPr>
        <p:txBody>
          <a:bodyPr wrap="square" rtlCol="0">
            <a:spAutoFit/>
          </a:bodyPr>
          <a:lstStyle/>
          <a:p>
            <a:pPr algn="ctr"/>
            <a:r>
              <a:rPr lang="en-US" sz="4000" b="1" dirty="0">
                <a:solidFill>
                  <a:srgbClr val="0070C0"/>
                </a:solidFill>
              </a:rPr>
              <a:t>SERVICES OF THE REGIONAL MOBILITY MANAGER</a:t>
            </a:r>
            <a:endParaRPr lang="en-US" sz="4000" b="1" dirty="0"/>
          </a:p>
        </p:txBody>
      </p:sp>
      <p:sp>
        <p:nvSpPr>
          <p:cNvPr id="6" name="TextBox 5">
            <a:extLst>
              <a:ext uri="{FF2B5EF4-FFF2-40B4-BE49-F238E27FC236}">
                <a16:creationId xmlns:a16="http://schemas.microsoft.com/office/drawing/2014/main" id="{9C39F50C-AAC0-79F7-E5BC-CBB00CEEE964}"/>
              </a:ext>
            </a:extLst>
          </p:cNvPr>
          <p:cNvSpPr txBox="1"/>
          <p:nvPr/>
        </p:nvSpPr>
        <p:spPr>
          <a:xfrm>
            <a:off x="320323" y="2887682"/>
            <a:ext cx="8937625" cy="3970318"/>
          </a:xfrm>
          <a:prstGeom prst="rect">
            <a:avLst/>
          </a:prstGeom>
          <a:noFill/>
        </p:spPr>
        <p:txBody>
          <a:bodyPr wrap="square" rtlCol="0">
            <a:spAutoFit/>
          </a:bodyPr>
          <a:lstStyle/>
          <a:p>
            <a:r>
              <a:rPr lang="en-US" sz="3600" dirty="0"/>
              <a:t>Donna M. Marceau</a:t>
            </a:r>
          </a:p>
          <a:p>
            <a:r>
              <a:rPr lang="en-US" sz="3600" dirty="0"/>
              <a:t>Nashua Regional</a:t>
            </a:r>
          </a:p>
          <a:p>
            <a:r>
              <a:rPr lang="en-US" sz="3600" dirty="0"/>
              <a:t>Planning </a:t>
            </a:r>
            <a:r>
              <a:rPr lang="en-US" sz="3600" dirty="0" err="1"/>
              <a:t>Commision</a:t>
            </a:r>
            <a:endParaRPr lang="en-US" sz="3600" dirty="0"/>
          </a:p>
          <a:p>
            <a:r>
              <a:rPr lang="en-US" sz="3600" dirty="0"/>
              <a:t>30 Temple Street, Suite 310</a:t>
            </a:r>
          </a:p>
          <a:p>
            <a:r>
              <a:rPr lang="en-US" sz="3600" dirty="0"/>
              <a:t>Nashua, NH  03060</a:t>
            </a:r>
          </a:p>
          <a:p>
            <a:r>
              <a:rPr lang="en-US" sz="3600" dirty="0">
                <a:hlinkClick r:id="rId2"/>
              </a:rPr>
              <a:t>donnam@nashuarpc.org</a:t>
            </a:r>
            <a:endParaRPr lang="en-US" sz="3600" dirty="0"/>
          </a:p>
          <a:p>
            <a:r>
              <a:rPr lang="en-US" sz="3600" dirty="0"/>
              <a:t>603 417 6571</a:t>
            </a:r>
          </a:p>
        </p:txBody>
      </p:sp>
      <p:pic>
        <p:nvPicPr>
          <p:cNvPr id="3" name="Picture 2" descr="A person smiling for the camera&#10;&#10;Description automatically generated with medium confidence">
            <a:extLst>
              <a:ext uri="{FF2B5EF4-FFF2-40B4-BE49-F238E27FC236}">
                <a16:creationId xmlns:a16="http://schemas.microsoft.com/office/drawing/2014/main" id="{F2DEA83C-5AA1-9502-2E72-3BDC2F4171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3670" y="2079745"/>
            <a:ext cx="2740377" cy="2698510"/>
          </a:xfrm>
          <a:prstGeom prst="ellipse">
            <a:avLst/>
          </a:prstGeom>
        </p:spPr>
      </p:pic>
      <p:pic>
        <p:nvPicPr>
          <p:cNvPr id="2" name="Picture 1">
            <a:extLst>
              <a:ext uri="{FF2B5EF4-FFF2-40B4-BE49-F238E27FC236}">
                <a16:creationId xmlns:a16="http://schemas.microsoft.com/office/drawing/2014/main" id="{F860D66A-7CE8-ACA6-CD7F-C215E5ACFA3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63670" y="5313680"/>
            <a:ext cx="3594170" cy="1097280"/>
          </a:xfrm>
          <a:prstGeom prst="rect">
            <a:avLst/>
          </a:prstGeom>
          <a:noFill/>
          <a:ln>
            <a:noFill/>
          </a:ln>
        </p:spPr>
      </p:pic>
    </p:spTree>
    <p:extLst>
      <p:ext uri="{BB962C8B-B14F-4D97-AF65-F5344CB8AC3E}">
        <p14:creationId xmlns:p14="http://schemas.microsoft.com/office/powerpoint/2010/main" val="827508279"/>
      </p:ext>
    </p:extLst>
  </p:cSld>
  <p:clrMapOvr>
    <a:masterClrMapping/>
  </p:clrMapOvr>
  <mc:AlternateContent xmlns:mc="http://schemas.openxmlformats.org/markup-compatibility/2006" xmlns:p14="http://schemas.microsoft.com/office/powerpoint/2010/main">
    <mc:Choice Requires="p14">
      <p:transition spd="slow" p14:dur="2000" advTm="1314"/>
    </mc:Choice>
    <mc:Fallback xmlns="">
      <p:transition spd="slow" advTm="131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a:extLst>
              <a:ext uri="{FF2B5EF4-FFF2-40B4-BE49-F238E27FC236}">
                <a16:creationId xmlns:a16="http://schemas.microsoft.com/office/drawing/2014/main" id="{324241AD-C33C-CE60-912B-E33999957A90}"/>
              </a:ext>
            </a:extLst>
          </p:cNvPr>
          <p:cNvSpPr txBox="1"/>
          <p:nvPr/>
        </p:nvSpPr>
        <p:spPr>
          <a:xfrm>
            <a:off x="4447308" y="591344"/>
            <a:ext cx="6906491" cy="5585619"/>
          </a:xfrm>
          <a:prstGeom prst="rect">
            <a:avLst/>
          </a:prstGeom>
        </p:spPr>
        <p:txBody>
          <a:bodyPr vert="horz" lIns="91440" tIns="45720" rIns="91440" bIns="45720" rtlCol="0" anchor="ctr">
            <a:normAutofit/>
          </a:bodyPr>
          <a:lstStyle/>
          <a:p>
            <a:pPr marL="0" marR="0" indent="-228600">
              <a:lnSpc>
                <a:spcPct val="90000"/>
              </a:lnSpc>
              <a:spcAft>
                <a:spcPts val="800"/>
              </a:spcAft>
              <a:buFont typeface="Arial" panose="020B0604020202020204" pitchFamily="34" charset="0"/>
              <a:buChar char="•"/>
            </a:pPr>
            <a:r>
              <a:rPr lang="en-US" sz="4800" b="1" dirty="0">
                <a:effectLst/>
              </a:rPr>
              <a:t>Brand New Service:</a:t>
            </a:r>
          </a:p>
          <a:p>
            <a:pPr marL="0" marR="0" indent="-228600">
              <a:lnSpc>
                <a:spcPct val="90000"/>
              </a:lnSpc>
              <a:spcAft>
                <a:spcPts val="800"/>
              </a:spcAft>
              <a:buFont typeface="Arial" panose="020B0604020202020204" pitchFamily="34" charset="0"/>
              <a:buChar char="•"/>
            </a:pPr>
            <a:endParaRPr lang="en-US" dirty="0">
              <a:effectLst/>
            </a:endParaRPr>
          </a:p>
          <a:p>
            <a:pPr marL="0" marR="0" indent="-228600">
              <a:lnSpc>
                <a:spcPct val="90000"/>
              </a:lnSpc>
              <a:spcAft>
                <a:spcPts val="800"/>
              </a:spcAft>
              <a:buFont typeface="Arial" panose="020B0604020202020204" pitchFamily="34" charset="0"/>
              <a:buChar char="•"/>
            </a:pPr>
            <a:endParaRPr lang="en-US" dirty="0"/>
          </a:p>
          <a:p>
            <a:pPr marL="0" marR="0" indent="-228600">
              <a:lnSpc>
                <a:spcPct val="90000"/>
              </a:lnSpc>
              <a:spcAft>
                <a:spcPts val="800"/>
              </a:spcAft>
              <a:buFont typeface="Arial" panose="020B0604020202020204" pitchFamily="34" charset="0"/>
              <a:buChar char="•"/>
            </a:pPr>
            <a:r>
              <a:rPr lang="en-US" sz="4400" dirty="0">
                <a:effectLst/>
              </a:rPr>
              <a:t>If you have clients who have suffered from the Opioid Crisis, please contact me if they need help with transportation.</a:t>
            </a:r>
          </a:p>
        </p:txBody>
      </p:sp>
    </p:spTree>
    <p:extLst>
      <p:ext uri="{BB962C8B-B14F-4D97-AF65-F5344CB8AC3E}">
        <p14:creationId xmlns:p14="http://schemas.microsoft.com/office/powerpoint/2010/main" val="3920745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5355E3-7691-1D47-E186-E18E69821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7664" y="314413"/>
            <a:ext cx="7376668" cy="3685412"/>
          </a:xfrm>
          <a:prstGeom prst="rect">
            <a:avLst/>
          </a:prstGeom>
        </p:spPr>
      </p:pic>
      <p:sp>
        <p:nvSpPr>
          <p:cNvPr id="6" name="TextBox 5">
            <a:extLst>
              <a:ext uri="{FF2B5EF4-FFF2-40B4-BE49-F238E27FC236}">
                <a16:creationId xmlns:a16="http://schemas.microsoft.com/office/drawing/2014/main" id="{F38D115E-3F92-34D9-1A18-FFD8BFBB32C4}"/>
              </a:ext>
            </a:extLst>
          </p:cNvPr>
          <p:cNvSpPr txBox="1"/>
          <p:nvPr/>
        </p:nvSpPr>
        <p:spPr>
          <a:xfrm>
            <a:off x="3129300" y="3999825"/>
            <a:ext cx="6492240" cy="1569660"/>
          </a:xfrm>
          <a:prstGeom prst="rect">
            <a:avLst/>
          </a:prstGeom>
          <a:noFill/>
        </p:spPr>
        <p:txBody>
          <a:bodyPr wrap="square" rtlCol="0">
            <a:spAutoFit/>
          </a:bodyPr>
          <a:lstStyle/>
          <a:p>
            <a:pPr algn="ctr"/>
            <a:r>
              <a:rPr lang="en-US" sz="4000" dirty="0">
                <a:solidFill>
                  <a:schemeClr val="tx2">
                    <a:lumMod val="50000"/>
                    <a:lumOff val="50000"/>
                  </a:schemeClr>
                </a:solidFill>
              </a:rPr>
              <a:t>Old Bikes… New Life</a:t>
            </a:r>
          </a:p>
          <a:p>
            <a:pPr algn="ctr"/>
            <a:r>
              <a:rPr lang="en-US" sz="2800" b="1" dirty="0"/>
              <a:t>Free Bike Program Procedures of 2026</a:t>
            </a:r>
          </a:p>
          <a:p>
            <a:pPr algn="ctr"/>
            <a:endParaRPr lang="en-US" sz="2800" b="1" dirty="0"/>
          </a:p>
        </p:txBody>
      </p:sp>
      <p:sp>
        <p:nvSpPr>
          <p:cNvPr id="8" name="TextBox 7">
            <a:extLst>
              <a:ext uri="{FF2B5EF4-FFF2-40B4-BE49-F238E27FC236}">
                <a16:creationId xmlns:a16="http://schemas.microsoft.com/office/drawing/2014/main" id="{EFDFCF8E-14A8-9251-3AC7-29B00F3F7038}"/>
              </a:ext>
            </a:extLst>
          </p:cNvPr>
          <p:cNvSpPr txBox="1"/>
          <p:nvPr/>
        </p:nvSpPr>
        <p:spPr>
          <a:xfrm>
            <a:off x="469920" y="5777847"/>
            <a:ext cx="11810999" cy="923330"/>
          </a:xfrm>
          <a:prstGeom prst="rect">
            <a:avLst/>
          </a:prstGeom>
          <a:noFill/>
        </p:spPr>
        <p:txBody>
          <a:bodyPr wrap="square" rtlCol="0">
            <a:spAutoFit/>
          </a:bodyPr>
          <a:lstStyle/>
          <a:p>
            <a:pPr algn="ctr"/>
            <a:endParaRPr lang="en-US" dirty="0">
              <a:hlinkClick r:id="rId3"/>
            </a:endParaRPr>
          </a:p>
          <a:p>
            <a:r>
              <a:rPr lang="en-US" dirty="0">
                <a:hlinkClick r:id="rId3"/>
              </a:rPr>
              <a:t>gatecitybikecoop@gmail.com</a:t>
            </a:r>
            <a:r>
              <a:rPr lang="en-US" dirty="0"/>
              <a:t>                                               603 759-9056                                                     http://gatecitybikecoop.org</a:t>
            </a:r>
          </a:p>
          <a:p>
            <a:endParaRPr lang="en-US" dirty="0"/>
          </a:p>
        </p:txBody>
      </p:sp>
    </p:spTree>
    <p:extLst>
      <p:ext uri="{BB962C8B-B14F-4D97-AF65-F5344CB8AC3E}">
        <p14:creationId xmlns:p14="http://schemas.microsoft.com/office/powerpoint/2010/main" val="4231290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44332C0-AE5E-2512-0A75-EB5BCF3C457B}"/>
              </a:ext>
            </a:extLst>
          </p:cNvPr>
          <p:cNvSpPr txBox="1"/>
          <p:nvPr/>
        </p:nvSpPr>
        <p:spPr>
          <a:xfrm>
            <a:off x="640080" y="2954527"/>
            <a:ext cx="4243589" cy="3529584"/>
          </a:xfrm>
          <a:prstGeom prst="rect">
            <a:avLst/>
          </a:prstGeom>
        </p:spPr>
        <p:txBody>
          <a:bodyPr vert="horz" lIns="91440" tIns="45720" rIns="91440" bIns="45720" rtlCol="0">
            <a:noAutofit/>
          </a:bodyPr>
          <a:lstStyle/>
          <a:p>
            <a:pPr marL="0" marR="0" indent="-228600">
              <a:lnSpc>
                <a:spcPct val="90000"/>
              </a:lnSpc>
              <a:spcAft>
                <a:spcPts val="800"/>
              </a:spcAft>
              <a:buFont typeface="Arial" panose="020B0604020202020204" pitchFamily="34" charset="0"/>
              <a:buChar char="•"/>
            </a:pPr>
            <a:r>
              <a:rPr lang="en-US" sz="3200" dirty="0">
                <a:effectLst/>
              </a:rPr>
              <a:t>Gate City Bike Coop was established about 10 years ago, by the late John Burkitt to take excess bikes and refurbish them and give them away to low income individuals. </a:t>
            </a:r>
          </a:p>
        </p:txBody>
      </p:sp>
      <p:pic>
        <p:nvPicPr>
          <p:cNvPr id="5" name="Picture 4">
            <a:extLst>
              <a:ext uri="{FF2B5EF4-FFF2-40B4-BE49-F238E27FC236}">
                <a16:creationId xmlns:a16="http://schemas.microsoft.com/office/drawing/2014/main" id="{898EC2D2-9BD6-1D00-060D-56F48DE59A29}"/>
              </a:ext>
            </a:extLst>
          </p:cNvPr>
          <p:cNvPicPr>
            <a:picLocks noChangeAspect="1"/>
          </p:cNvPicPr>
          <p:nvPr/>
        </p:nvPicPr>
        <p:blipFill>
          <a:blip r:embed="rId2">
            <a:extLst>
              <a:ext uri="{28A0092B-C50C-407E-A947-70E740481C1C}">
                <a14:useLocalDpi xmlns:a14="http://schemas.microsoft.com/office/drawing/2010/main" val="0"/>
              </a:ext>
            </a:extLst>
          </a:blip>
          <a:srcRect t="4496" r="-1" b="15745"/>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00014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Close-up of a bike seat in laneway">
            <a:extLst>
              <a:ext uri="{FF2B5EF4-FFF2-40B4-BE49-F238E27FC236}">
                <a16:creationId xmlns:a16="http://schemas.microsoft.com/office/drawing/2014/main" id="{CBB2B560-8BCE-5D47-4FA8-4E9CE1771DD3}"/>
              </a:ext>
            </a:extLst>
          </p:cNvPr>
          <p:cNvPicPr>
            <a:picLocks noChangeAspect="1"/>
          </p:cNvPicPr>
          <p:nvPr/>
        </p:nvPicPr>
        <p:blipFill>
          <a:blip r:embed="rId2"/>
          <a:srcRect l="29950" r="17390" b="-2"/>
          <a:stretch>
            <a:fillRect/>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D12BD6C-2CE2-096B-4417-9C293FE2F065}"/>
              </a:ext>
            </a:extLst>
          </p:cNvPr>
          <p:cNvSpPr txBox="1"/>
          <p:nvPr/>
        </p:nvSpPr>
        <p:spPr>
          <a:xfrm>
            <a:off x="6115317" y="2743200"/>
            <a:ext cx="5247340" cy="3496878"/>
          </a:xfrm>
          <a:prstGeom prst="rect">
            <a:avLst/>
          </a:prstGeom>
        </p:spPr>
        <p:txBody>
          <a:bodyPr vert="horz" lIns="91440" tIns="45720" rIns="91440" bIns="45720" rtlCol="0" anchor="ctr">
            <a:noAutofit/>
          </a:bodyPr>
          <a:lstStyle/>
          <a:p>
            <a:pPr marL="0" marR="0" indent="-228600">
              <a:lnSpc>
                <a:spcPct val="90000"/>
              </a:lnSpc>
              <a:spcAft>
                <a:spcPts val="800"/>
              </a:spcAft>
              <a:buFont typeface="Arial" panose="020B0604020202020204" pitchFamily="34" charset="0"/>
              <a:buChar char="•"/>
            </a:pPr>
            <a:r>
              <a:rPr lang="en-US" sz="4000" dirty="0">
                <a:effectLst/>
              </a:rPr>
              <a:t>The program serves two purposes:</a:t>
            </a:r>
          </a:p>
          <a:p>
            <a:pPr marL="0" marR="0" indent="-228600">
              <a:lnSpc>
                <a:spcPct val="90000"/>
              </a:lnSpc>
              <a:spcAft>
                <a:spcPts val="800"/>
              </a:spcAft>
              <a:buFont typeface="Arial" panose="020B0604020202020204" pitchFamily="34" charset="0"/>
              <a:buChar char="•"/>
            </a:pPr>
            <a:r>
              <a:rPr lang="en-US" sz="4000" dirty="0">
                <a:effectLst/>
              </a:rPr>
              <a:t> 1.  Gives no cost transportation (bikes) to low-income people;</a:t>
            </a:r>
          </a:p>
          <a:p>
            <a:pPr marR="0" lvl="0" indent="-228600">
              <a:lnSpc>
                <a:spcPct val="90000"/>
              </a:lnSpc>
              <a:spcAft>
                <a:spcPts val="800"/>
              </a:spcAft>
              <a:buFont typeface="Arial" panose="020B0604020202020204" pitchFamily="34" charset="0"/>
              <a:buChar char="•"/>
            </a:pPr>
            <a:r>
              <a:rPr lang="en-US" sz="4000" dirty="0">
                <a:effectLst/>
              </a:rPr>
              <a:t>2. Recycles bikes!</a:t>
            </a:r>
          </a:p>
        </p:txBody>
      </p:sp>
    </p:spTree>
    <p:extLst>
      <p:ext uri="{BB962C8B-B14F-4D97-AF65-F5344CB8AC3E}">
        <p14:creationId xmlns:p14="http://schemas.microsoft.com/office/powerpoint/2010/main" val="2307450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6688E73-49B9-4052-A836-D248C825D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B6AEE0C-07FE-4154-BC7C-2F20530BC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92040FF-9BD7-0B48-C447-60DC4CE8AF68}"/>
              </a:ext>
            </a:extLst>
          </p:cNvPr>
          <p:cNvPicPr>
            <a:picLocks noChangeAspect="1"/>
          </p:cNvPicPr>
          <p:nvPr/>
        </p:nvPicPr>
        <p:blipFill>
          <a:blip r:embed="rId2">
            <a:alphaModFix amt="60000"/>
            <a:extLst>
              <a:ext uri="{28A0092B-C50C-407E-A947-70E740481C1C}">
                <a14:useLocalDpi xmlns:a14="http://schemas.microsoft.com/office/drawing/2010/main" val="0"/>
              </a:ext>
            </a:extLst>
          </a:blip>
          <a:srcRect t="8100" b="16900"/>
          <a:stretch>
            <a:fill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64813306-624D-4D35-1BA0-33EC1DD73C57}"/>
              </a:ext>
            </a:extLst>
          </p:cNvPr>
          <p:cNvSpPr>
            <a:spLocks noGrp="1"/>
          </p:cNvSpPr>
          <p:nvPr>
            <p:ph type="title"/>
          </p:nvPr>
        </p:nvSpPr>
        <p:spPr>
          <a:xfrm>
            <a:off x="838199" y="557189"/>
            <a:ext cx="5155263" cy="5571899"/>
          </a:xfrm>
        </p:spPr>
        <p:txBody>
          <a:bodyPr>
            <a:normAutofit/>
          </a:bodyPr>
          <a:lstStyle/>
          <a:p>
            <a:r>
              <a:rPr lang="en-US" dirty="0">
                <a:solidFill>
                  <a:srgbClr val="FFFFFF"/>
                </a:solidFill>
              </a:rPr>
              <a:t>Maximizing  Getting People on Bikes</a:t>
            </a:r>
          </a:p>
        </p:txBody>
      </p:sp>
      <p:sp>
        <p:nvSpPr>
          <p:cNvPr id="3" name="Content Placeholder 2">
            <a:extLst>
              <a:ext uri="{FF2B5EF4-FFF2-40B4-BE49-F238E27FC236}">
                <a16:creationId xmlns:a16="http://schemas.microsoft.com/office/drawing/2014/main" id="{8B939D8F-7DBB-B7FB-678F-4A7B08FCC47E}"/>
              </a:ext>
            </a:extLst>
          </p:cNvPr>
          <p:cNvSpPr>
            <a:spLocks noGrp="1"/>
          </p:cNvSpPr>
          <p:nvPr>
            <p:ph idx="1"/>
          </p:nvPr>
        </p:nvSpPr>
        <p:spPr>
          <a:xfrm>
            <a:off x="6195375" y="687897"/>
            <a:ext cx="5158424" cy="6078662"/>
          </a:xfrm>
        </p:spPr>
        <p:txBody>
          <a:bodyPr anchor="ctr">
            <a:normAutofit fontScale="92500"/>
          </a:bodyPr>
          <a:lstStyle/>
          <a:p>
            <a:pPr lvl="1"/>
            <a:endParaRPr lang="en-US" sz="1900" dirty="0">
              <a:solidFill>
                <a:srgbClr val="FFFFFF"/>
              </a:solidFill>
            </a:endParaRPr>
          </a:p>
          <a:p>
            <a:r>
              <a:rPr lang="en-US" b="1" dirty="0">
                <a:solidFill>
                  <a:srgbClr val="FFFFFF"/>
                </a:solidFill>
              </a:rPr>
              <a:t>Each year, the GCBC gives away  around 500 bikes per year.</a:t>
            </a:r>
          </a:p>
          <a:p>
            <a:pPr lvl="1"/>
            <a:r>
              <a:rPr lang="en-US" sz="2800" dirty="0">
                <a:solidFill>
                  <a:srgbClr val="FFFFFF"/>
                </a:solidFill>
              </a:rPr>
              <a:t>Demand remains very high.</a:t>
            </a:r>
          </a:p>
          <a:p>
            <a:pPr lvl="1"/>
            <a:endParaRPr lang="en-US" sz="2800" dirty="0">
              <a:solidFill>
                <a:srgbClr val="FFFFFF"/>
              </a:solidFill>
            </a:endParaRPr>
          </a:p>
          <a:p>
            <a:r>
              <a:rPr lang="en-US" b="1" dirty="0">
                <a:solidFill>
                  <a:srgbClr val="FFFFFF"/>
                </a:solidFill>
              </a:rPr>
              <a:t>Last year, with the appointment system we had a significant problem with no-shows last year.</a:t>
            </a:r>
          </a:p>
          <a:p>
            <a:endParaRPr lang="en-US" b="1" dirty="0">
              <a:solidFill>
                <a:srgbClr val="FFFFFF"/>
              </a:solidFill>
            </a:endParaRPr>
          </a:p>
          <a:p>
            <a:pPr lvl="1"/>
            <a:r>
              <a:rPr lang="en-US" sz="2800" dirty="0">
                <a:solidFill>
                  <a:srgbClr val="FFFFFF"/>
                </a:solidFill>
              </a:rPr>
              <a:t>This is unfair to others who could have gotten a bike sooner.</a:t>
            </a:r>
          </a:p>
          <a:p>
            <a:pPr lvl="1"/>
            <a:r>
              <a:rPr lang="en-US" sz="2800" dirty="0">
                <a:solidFill>
                  <a:srgbClr val="FFFFFF"/>
                </a:solidFill>
              </a:rPr>
              <a:t>It was discouraging to our volunteers.</a:t>
            </a:r>
          </a:p>
          <a:p>
            <a:pPr lvl="1"/>
            <a:endParaRPr lang="en-US" sz="2800" dirty="0">
              <a:solidFill>
                <a:srgbClr val="FFFFFF"/>
              </a:solidFill>
            </a:endParaRPr>
          </a:p>
          <a:p>
            <a:pPr lvl="1"/>
            <a:endParaRPr lang="en-US" sz="3200" dirty="0">
              <a:solidFill>
                <a:srgbClr val="FFFFFF"/>
              </a:solidFill>
            </a:endParaRPr>
          </a:p>
          <a:p>
            <a:pPr marL="0" indent="0">
              <a:buNone/>
            </a:pPr>
            <a:endParaRPr lang="en-US" sz="1900" dirty="0">
              <a:solidFill>
                <a:srgbClr val="FFFFFF"/>
              </a:solidFill>
            </a:endParaRPr>
          </a:p>
          <a:p>
            <a:endParaRPr lang="en-US" sz="1900" dirty="0">
              <a:solidFill>
                <a:srgbClr val="FFFFFF"/>
              </a:solidFill>
            </a:endParaRPr>
          </a:p>
        </p:txBody>
      </p:sp>
    </p:spTree>
    <p:extLst>
      <p:ext uri="{BB962C8B-B14F-4D97-AF65-F5344CB8AC3E}">
        <p14:creationId xmlns:p14="http://schemas.microsoft.com/office/powerpoint/2010/main" val="3723394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5E758D7-8394-AB64-9F98-03C80A2CB2A2}"/>
              </a:ext>
            </a:extLst>
          </p:cNvPr>
          <p:cNvPicPr>
            <a:picLocks noChangeAspect="1"/>
          </p:cNvPicPr>
          <p:nvPr/>
        </p:nvPicPr>
        <p:blipFill>
          <a:blip r:embed="rId2">
            <a:extLst>
              <a:ext uri="{28A0092B-C50C-407E-A947-70E740481C1C}">
                <a14:useLocalDpi xmlns:a14="http://schemas.microsoft.com/office/drawing/2010/main" val="0"/>
              </a:ext>
            </a:extLst>
          </a:blip>
          <a:srcRect t="3604" b="1832"/>
          <a:stretch>
            <a:fillRect/>
          </a:stretch>
        </p:blipFill>
        <p:spPr>
          <a:xfrm>
            <a:off x="1" y="10"/>
            <a:ext cx="9669642" cy="6857990"/>
          </a:xfrm>
          <a:prstGeom prst="rect">
            <a:avLst/>
          </a:prstGeom>
        </p:spPr>
      </p:pic>
      <p:sp>
        <p:nvSpPr>
          <p:cNvPr id="35" name="Rectangle 3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0FCFEE1-3510-A3F8-BE0A-2B4EBFFC1EC6}"/>
              </a:ext>
            </a:extLst>
          </p:cNvPr>
          <p:cNvSpPr txBox="1"/>
          <p:nvPr/>
        </p:nvSpPr>
        <p:spPr>
          <a:xfrm>
            <a:off x="7531610" y="467360"/>
            <a:ext cx="3822189" cy="5709603"/>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4000" b="1" dirty="0">
                <a:latin typeface="ADLaM Display" panose="02010000000000000000" pitchFamily="2" charset="0"/>
                <a:ea typeface="ADLaM Display" panose="02010000000000000000" pitchFamily="2" charset="0"/>
                <a:cs typeface="ADLaM Display" panose="02010000000000000000" pitchFamily="2" charset="0"/>
              </a:rPr>
              <a:t>Some adjustments this year:</a:t>
            </a:r>
          </a:p>
          <a:p>
            <a:pPr lvl="1" indent="-228600">
              <a:lnSpc>
                <a:spcPct val="90000"/>
              </a:lnSpc>
              <a:spcAft>
                <a:spcPts val="600"/>
              </a:spcAft>
              <a:buFont typeface="Arial" panose="020B0604020202020204" pitchFamily="34" charset="0"/>
              <a:buChar char="•"/>
            </a:pPr>
            <a:r>
              <a:rPr lang="en-US" sz="4000" b="1" dirty="0">
                <a:latin typeface="ADLaM Display" panose="02010000000000000000" pitchFamily="2" charset="0"/>
                <a:ea typeface="ADLaM Display" panose="02010000000000000000" pitchFamily="2" charset="0"/>
                <a:cs typeface="ADLaM Display" panose="02010000000000000000" pitchFamily="2" charset="0"/>
              </a:rPr>
              <a:t>1. Not booking as far in advance.</a:t>
            </a:r>
          </a:p>
          <a:p>
            <a:pPr lvl="1" indent="-228600">
              <a:lnSpc>
                <a:spcPct val="90000"/>
              </a:lnSpc>
              <a:spcAft>
                <a:spcPts val="600"/>
              </a:spcAft>
              <a:buFont typeface="Arial" panose="020B0604020202020204" pitchFamily="34" charset="0"/>
              <a:buChar char="•"/>
            </a:pPr>
            <a:r>
              <a:rPr lang="en-US" sz="4000" b="1" dirty="0">
                <a:latin typeface="ADLaM Display" panose="02010000000000000000" pitchFamily="2" charset="0"/>
                <a:ea typeface="ADLaM Display" panose="02010000000000000000" pitchFamily="2" charset="0"/>
                <a:cs typeface="ADLaM Display" panose="02010000000000000000" pitchFamily="2" charset="0"/>
              </a:rPr>
              <a:t>2. Accepting a limited number of walk-ins.</a:t>
            </a:r>
          </a:p>
        </p:txBody>
      </p:sp>
    </p:spTree>
    <p:extLst>
      <p:ext uri="{BB962C8B-B14F-4D97-AF65-F5344CB8AC3E}">
        <p14:creationId xmlns:p14="http://schemas.microsoft.com/office/powerpoint/2010/main" val="1614822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86CE7-0252-D301-3283-216BD189D98E}"/>
              </a:ext>
            </a:extLst>
          </p:cNvPr>
          <p:cNvSpPr>
            <a:spLocks noGrp="1"/>
          </p:cNvSpPr>
          <p:nvPr>
            <p:ph type="title"/>
          </p:nvPr>
        </p:nvSpPr>
        <p:spPr/>
        <p:txBody>
          <a:bodyPr/>
          <a:lstStyle/>
          <a:p>
            <a:r>
              <a:rPr lang="en-US" dirty="0">
                <a:solidFill>
                  <a:srgbClr val="0070C0"/>
                </a:solidFill>
              </a:rPr>
              <a:t>Riders Need  a Voucher - Procedures</a:t>
            </a:r>
          </a:p>
        </p:txBody>
      </p:sp>
      <p:sp>
        <p:nvSpPr>
          <p:cNvPr id="3" name="Content Placeholder 2">
            <a:extLst>
              <a:ext uri="{FF2B5EF4-FFF2-40B4-BE49-F238E27FC236}">
                <a16:creationId xmlns:a16="http://schemas.microsoft.com/office/drawing/2014/main" id="{9AC678F8-0B0E-3C95-CC34-15D20C333856}"/>
              </a:ext>
            </a:extLst>
          </p:cNvPr>
          <p:cNvSpPr>
            <a:spLocks noGrp="1"/>
          </p:cNvSpPr>
          <p:nvPr>
            <p:ph idx="1"/>
          </p:nvPr>
        </p:nvSpPr>
        <p:spPr/>
        <p:txBody>
          <a:bodyPr>
            <a:normAutofit fontScale="85000" lnSpcReduction="20000"/>
          </a:bodyPr>
          <a:lstStyle/>
          <a:p>
            <a:r>
              <a:rPr lang="en-US" dirty="0"/>
              <a:t>We accept vouchers from all agencies, from school counselors, churches.</a:t>
            </a:r>
            <a:endParaRPr lang="en-US" i="1" dirty="0"/>
          </a:p>
          <a:p>
            <a:endParaRPr lang="en-US" b="1" i="1" dirty="0"/>
          </a:p>
          <a:p>
            <a:r>
              <a:rPr lang="en-US" dirty="0"/>
              <a:t>A single individual needs a voucher, but one voucher can cover multiple family members.</a:t>
            </a:r>
          </a:p>
          <a:p>
            <a:pPr lvl="1"/>
            <a:endParaRPr lang="en-US" dirty="0"/>
          </a:p>
          <a:p>
            <a:pPr lvl="1"/>
            <a:endParaRPr lang="en-US" dirty="0"/>
          </a:p>
          <a:p>
            <a:r>
              <a:rPr lang="en-US" dirty="0"/>
              <a:t>The voucher form is on our website.</a:t>
            </a:r>
          </a:p>
          <a:p>
            <a:pPr lvl="1"/>
            <a:r>
              <a:rPr lang="en-US" b="1" dirty="0">
                <a:hlinkClick r:id="rId2"/>
              </a:rPr>
              <a:t>HTTP://gatecitybikecoop.org/voucher</a:t>
            </a:r>
            <a:endParaRPr lang="en-US" b="1" dirty="0"/>
          </a:p>
          <a:p>
            <a:pPr marL="457200" lvl="1" indent="0">
              <a:buNone/>
            </a:pPr>
            <a:endParaRPr lang="en-US" b="1" dirty="0"/>
          </a:p>
          <a:p>
            <a:r>
              <a:rPr lang="en-US" dirty="0"/>
              <a:t>Print and fill out the voucher and give it to the client.</a:t>
            </a:r>
            <a:r>
              <a:rPr lang="en-US" b="1" dirty="0"/>
              <a:t> </a:t>
            </a:r>
          </a:p>
          <a:p>
            <a:pPr lvl="1"/>
            <a:r>
              <a:rPr lang="en-US" i="1" dirty="0"/>
              <a:t>You can also email us a scanned copy of the filled-out voucher. That is especially useful if you believe the client is likely to lose or forget to bring the voucher, but we prefer to have the client bring it to us. </a:t>
            </a:r>
          </a:p>
          <a:p>
            <a:pPr lvl="1"/>
            <a:endParaRPr lang="en-US" i="1" dirty="0"/>
          </a:p>
          <a:p>
            <a:pPr lvl="1"/>
            <a:endParaRPr lang="en-US" i="1" dirty="0"/>
          </a:p>
        </p:txBody>
      </p:sp>
    </p:spTree>
    <p:extLst>
      <p:ext uri="{BB962C8B-B14F-4D97-AF65-F5344CB8AC3E}">
        <p14:creationId xmlns:p14="http://schemas.microsoft.com/office/powerpoint/2010/main" val="1318595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3AAA3CFE-8BE5-BE5C-AF19-7AC8404FDCBC}"/>
              </a:ext>
            </a:extLst>
          </p:cNvPr>
          <p:cNvGraphicFramePr>
            <a:graphicFrameLocks noChangeAspect="1"/>
          </p:cNvGraphicFramePr>
          <p:nvPr>
            <p:extLst>
              <p:ext uri="{D42A27DB-BD31-4B8C-83A1-F6EECF244321}">
                <p14:modId xmlns:p14="http://schemas.microsoft.com/office/powerpoint/2010/main" val="754784605"/>
              </p:ext>
            </p:extLst>
          </p:nvPr>
        </p:nvGraphicFramePr>
        <p:xfrm>
          <a:off x="1097540" y="-86498"/>
          <a:ext cx="9986471" cy="8699157"/>
        </p:xfrm>
        <a:graphic>
          <a:graphicData uri="http://schemas.openxmlformats.org/presentationml/2006/ole">
            <mc:AlternateContent xmlns:mc="http://schemas.openxmlformats.org/markup-compatibility/2006">
              <mc:Choice xmlns:v="urn:schemas-microsoft-com:vml" Requires="v">
                <p:oleObj name="Acrobat Document" r:id="rId2" imgW="4663405" imgH="6034855" progId="Acrobat.Document.Classic">
                  <p:embed/>
                </p:oleObj>
              </mc:Choice>
              <mc:Fallback>
                <p:oleObj name="Acrobat Document" r:id="rId2" imgW="4663405" imgH="6034855" progId="Acrobat.Document.Classic">
                  <p:embed/>
                  <p:pic>
                    <p:nvPicPr>
                      <p:cNvPr id="0" name=""/>
                      <p:cNvPicPr/>
                      <p:nvPr/>
                    </p:nvPicPr>
                    <p:blipFill>
                      <a:blip r:embed="rId3"/>
                      <a:stretch>
                        <a:fillRect/>
                      </a:stretch>
                    </p:blipFill>
                    <p:spPr>
                      <a:xfrm>
                        <a:off x="1097540" y="-86498"/>
                        <a:ext cx="9986471" cy="8699157"/>
                      </a:xfrm>
                      <a:prstGeom prst="rect">
                        <a:avLst/>
                      </a:prstGeom>
                    </p:spPr>
                  </p:pic>
                </p:oleObj>
              </mc:Fallback>
            </mc:AlternateContent>
          </a:graphicData>
        </a:graphic>
      </p:graphicFrame>
    </p:spTree>
    <p:extLst>
      <p:ext uri="{BB962C8B-B14F-4D97-AF65-F5344CB8AC3E}">
        <p14:creationId xmlns:p14="http://schemas.microsoft.com/office/powerpoint/2010/main" val="1200527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2181C02A-DEF9-0A98-3C82-C53635D8AEAF}"/>
              </a:ext>
            </a:extLst>
          </p:cNvPr>
          <p:cNvSpPr>
            <a:spLocks noGrp="1"/>
          </p:cNvSpPr>
          <p:nvPr>
            <p:ph type="title"/>
          </p:nvPr>
        </p:nvSpPr>
        <p:spPr>
          <a:xfrm>
            <a:off x="838200" y="1412488"/>
            <a:ext cx="2899189" cy="4363844"/>
          </a:xfrm>
        </p:spPr>
        <p:txBody>
          <a:bodyPr anchor="t">
            <a:normAutofit/>
          </a:bodyPr>
          <a:lstStyle/>
          <a:p>
            <a:r>
              <a:rPr lang="en-US" sz="4000">
                <a:solidFill>
                  <a:srgbClr val="FFFFFF"/>
                </a:solidFill>
              </a:rPr>
              <a:t>New for 2026:  Two Ways to Get a Free Bike</a:t>
            </a:r>
          </a:p>
        </p:txBody>
      </p:sp>
      <p:sp>
        <p:nvSpPr>
          <p:cNvPr id="7" name="Content Placeholder 6">
            <a:extLst>
              <a:ext uri="{FF2B5EF4-FFF2-40B4-BE49-F238E27FC236}">
                <a16:creationId xmlns:a16="http://schemas.microsoft.com/office/drawing/2014/main" id="{BB4B48A2-B88F-19B6-B687-6125BE372D2B}"/>
              </a:ext>
            </a:extLst>
          </p:cNvPr>
          <p:cNvSpPr>
            <a:spLocks noGrp="1"/>
          </p:cNvSpPr>
          <p:nvPr>
            <p:ph sz="half" idx="1"/>
          </p:nvPr>
        </p:nvSpPr>
        <p:spPr>
          <a:xfrm>
            <a:off x="4380855" y="1412489"/>
            <a:ext cx="3427283" cy="4363844"/>
          </a:xfrm>
        </p:spPr>
        <p:txBody>
          <a:bodyPr>
            <a:normAutofit/>
          </a:bodyPr>
          <a:lstStyle/>
          <a:p>
            <a:pPr marL="0" indent="0">
              <a:buNone/>
            </a:pPr>
            <a:r>
              <a:rPr lang="en-US" sz="2000" b="1" u="sng"/>
              <a:t>Scheduled Appointments</a:t>
            </a:r>
          </a:p>
          <a:p>
            <a:pPr marL="0" indent="0">
              <a:buNone/>
            </a:pPr>
            <a:endParaRPr lang="en-US" sz="2000" b="1" u="sng"/>
          </a:p>
          <a:p>
            <a:r>
              <a:rPr lang="en-US" sz="2000" b="1"/>
              <a:t>Only guaranteed way </a:t>
            </a:r>
            <a:r>
              <a:rPr lang="en-US" sz="2000"/>
              <a:t>to get a bike.</a:t>
            </a:r>
          </a:p>
          <a:p>
            <a:pPr marL="0" indent="0">
              <a:buNone/>
            </a:pPr>
            <a:endParaRPr lang="en-US" sz="2000"/>
          </a:p>
          <a:p>
            <a:r>
              <a:rPr lang="en-US" sz="2000"/>
              <a:t>Schedule via the GCBC website.</a:t>
            </a:r>
          </a:p>
          <a:p>
            <a:pPr lvl="1"/>
            <a:r>
              <a:rPr lang="en-US" sz="2000" dirty="0"/>
              <a:t>http://gatecitybikecoop/get-a-bike</a:t>
            </a:r>
          </a:p>
          <a:p>
            <a:endParaRPr lang="en-US" sz="2000"/>
          </a:p>
          <a:p>
            <a:r>
              <a:rPr lang="en-US" sz="2000"/>
              <a:t>Openings show up 3 weekends in advance.</a:t>
            </a:r>
          </a:p>
          <a:p>
            <a:endParaRPr lang="en-US" sz="2000"/>
          </a:p>
          <a:p>
            <a:pPr marL="0" indent="0">
              <a:buNone/>
            </a:pPr>
            <a:endParaRPr lang="en-US" sz="2000"/>
          </a:p>
        </p:txBody>
      </p:sp>
      <p:cxnSp>
        <p:nvCxnSpPr>
          <p:cNvPr id="15" name="Straight Connector 14">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7669BD6D-79B2-F9F1-490F-6615F6B91C9E}"/>
              </a:ext>
            </a:extLst>
          </p:cNvPr>
          <p:cNvSpPr>
            <a:spLocks noGrp="1"/>
          </p:cNvSpPr>
          <p:nvPr>
            <p:ph sz="half" idx="2"/>
          </p:nvPr>
        </p:nvSpPr>
        <p:spPr>
          <a:xfrm>
            <a:off x="8451604" y="1412489"/>
            <a:ext cx="3197701" cy="4363844"/>
          </a:xfrm>
        </p:spPr>
        <p:txBody>
          <a:bodyPr>
            <a:normAutofit/>
          </a:bodyPr>
          <a:lstStyle/>
          <a:p>
            <a:pPr marL="0" indent="0">
              <a:buNone/>
            </a:pPr>
            <a:r>
              <a:rPr lang="en-US" sz="1400" b="1" u="sng"/>
              <a:t>Walk-Ins</a:t>
            </a:r>
          </a:p>
          <a:p>
            <a:pPr marL="0" indent="0">
              <a:buNone/>
            </a:pPr>
            <a:endParaRPr lang="en-US" sz="1400" b="1" u="sng"/>
          </a:p>
          <a:p>
            <a:r>
              <a:rPr lang="en-US" sz="1400"/>
              <a:t> </a:t>
            </a:r>
            <a:r>
              <a:rPr lang="en-US" sz="1400" b="1"/>
              <a:t>Up to 5</a:t>
            </a:r>
            <a:r>
              <a:rPr lang="en-US" sz="1400"/>
              <a:t> walk-ins on any given Monday.</a:t>
            </a:r>
          </a:p>
          <a:p>
            <a:pPr lvl="1"/>
            <a:r>
              <a:rPr lang="en-US" sz="1400"/>
              <a:t>The actual number will depend on how many suitable bikes we have on hand.</a:t>
            </a:r>
          </a:p>
          <a:p>
            <a:endParaRPr lang="en-US" sz="1400"/>
          </a:p>
          <a:p>
            <a:r>
              <a:rPr lang="en-US" sz="1400"/>
              <a:t>Come at 2:30 PM and “Take a Number”.</a:t>
            </a:r>
          </a:p>
          <a:p>
            <a:pPr lvl="1"/>
            <a:r>
              <a:rPr lang="en-US" sz="1400"/>
              <a:t>Expect to wait. People with appointments will be served first.</a:t>
            </a:r>
          </a:p>
          <a:p>
            <a:endParaRPr lang="en-US" sz="1400"/>
          </a:p>
          <a:p>
            <a:r>
              <a:rPr lang="en-US" sz="1400"/>
              <a:t>You </a:t>
            </a:r>
            <a:r>
              <a:rPr lang="en-US" sz="1400" b="1"/>
              <a:t>may or may not </a:t>
            </a:r>
            <a:r>
              <a:rPr lang="en-US" sz="1400"/>
              <a:t>get a bike.</a:t>
            </a:r>
          </a:p>
          <a:p>
            <a:endParaRPr lang="en-US" sz="1400"/>
          </a:p>
        </p:txBody>
      </p:sp>
    </p:spTree>
    <p:extLst>
      <p:ext uri="{BB962C8B-B14F-4D97-AF65-F5344CB8AC3E}">
        <p14:creationId xmlns:p14="http://schemas.microsoft.com/office/powerpoint/2010/main" val="2292056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A1ECCF-5AC5-D123-D52B-0802BD091F58}"/>
              </a:ext>
            </a:extLst>
          </p:cNvPr>
          <p:cNvSpPr>
            <a:spLocks noGrp="1"/>
          </p:cNvSpPr>
          <p:nvPr>
            <p:ph type="title"/>
          </p:nvPr>
        </p:nvSpPr>
        <p:spPr>
          <a:xfrm>
            <a:off x="645065" y="1463040"/>
            <a:ext cx="3796306" cy="2690949"/>
          </a:xfrm>
        </p:spPr>
        <p:txBody>
          <a:bodyPr anchor="t">
            <a:normAutofit/>
          </a:bodyPr>
          <a:lstStyle/>
          <a:p>
            <a:r>
              <a:rPr lang="en-US"/>
              <a:t>Monday Is Still the GCBC Distribution Day</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B0D0046-56CE-DA0E-48CE-DB8B4AA040E3}"/>
              </a:ext>
            </a:extLst>
          </p:cNvPr>
          <p:cNvSpPr>
            <a:spLocks noGrp="1"/>
          </p:cNvSpPr>
          <p:nvPr>
            <p:ph idx="1"/>
          </p:nvPr>
        </p:nvSpPr>
        <p:spPr>
          <a:xfrm>
            <a:off x="5656218" y="1463039"/>
            <a:ext cx="5542387" cy="4300447"/>
          </a:xfrm>
        </p:spPr>
        <p:txBody>
          <a:bodyPr anchor="t">
            <a:normAutofit/>
          </a:bodyPr>
          <a:lstStyle/>
          <a:p>
            <a:r>
              <a:rPr lang="en-US" sz="2000"/>
              <a:t>Scheduled Appointments and Walk-Ins are both on </a:t>
            </a:r>
            <a:r>
              <a:rPr lang="en-US" sz="2000" b="1"/>
              <a:t>Monday Afternoons.</a:t>
            </a:r>
          </a:p>
          <a:p>
            <a:pPr marL="457200" lvl="1" indent="0">
              <a:buNone/>
            </a:pPr>
            <a:r>
              <a:rPr lang="en-US" sz="2000"/>
              <a:t>Open at 2:30 PM at 17B Airport Road, Nashua, NH</a:t>
            </a:r>
          </a:p>
          <a:p>
            <a:endParaRPr lang="en-US" sz="2000" b="1"/>
          </a:p>
          <a:p>
            <a:r>
              <a:rPr lang="en-US" sz="2000"/>
              <a:t>If a client cannot possibly make it on Mondays…</a:t>
            </a:r>
          </a:p>
          <a:p>
            <a:pPr marL="457200" lvl="1" indent="0">
              <a:buNone/>
            </a:pPr>
            <a:r>
              <a:rPr lang="en-US" sz="2000" b="1"/>
              <a:t>. </a:t>
            </a:r>
            <a:r>
              <a:rPr lang="en-US" sz="2000"/>
              <a:t>please call or email to make an alternate arrangement.</a:t>
            </a:r>
          </a:p>
          <a:p>
            <a:pPr lvl="1"/>
            <a:endParaRPr lang="en-US" sz="2000"/>
          </a:p>
          <a:p>
            <a:r>
              <a:rPr lang="en-US" sz="2000"/>
              <a:t>Note: Most </a:t>
            </a:r>
            <a:r>
              <a:rPr lang="en-US" sz="2000" b="1"/>
              <a:t>Monday holidays are excluded</a:t>
            </a:r>
            <a:r>
              <a:rPr lang="en-US" sz="2000"/>
              <a:t> from our scheduling app, and we will not take walk-ins on those days.</a:t>
            </a:r>
          </a:p>
          <a:p>
            <a:endParaRPr lang="en-US" sz="2000"/>
          </a:p>
        </p:txBody>
      </p:sp>
    </p:spTree>
    <p:extLst>
      <p:ext uri="{BB962C8B-B14F-4D97-AF65-F5344CB8AC3E}">
        <p14:creationId xmlns:p14="http://schemas.microsoft.com/office/powerpoint/2010/main" val="2817417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1BF70A-561A-915E-5344-ADAFFE6E755D}"/>
              </a:ext>
            </a:extLst>
          </p:cNvPr>
          <p:cNvSpPr>
            <a:spLocks noGrp="1"/>
          </p:cNvSpPr>
          <p:nvPr>
            <p:ph type="title"/>
          </p:nvPr>
        </p:nvSpPr>
        <p:spPr/>
        <p:txBody>
          <a:bodyPr/>
          <a:lstStyle/>
          <a:p>
            <a:r>
              <a:rPr lang="en-US" dirty="0">
                <a:solidFill>
                  <a:srgbClr val="0070C0"/>
                </a:solidFill>
              </a:rPr>
              <a:t>How The Scheduler Works</a:t>
            </a:r>
          </a:p>
        </p:txBody>
      </p:sp>
      <p:pic>
        <p:nvPicPr>
          <p:cNvPr id="8" name="Content Placeholder 7">
            <a:extLst>
              <a:ext uri="{FF2B5EF4-FFF2-40B4-BE49-F238E27FC236}">
                <a16:creationId xmlns:a16="http://schemas.microsoft.com/office/drawing/2014/main" id="{B0A0AE93-E460-9F20-7E88-1E2799C8B14B}"/>
              </a:ext>
            </a:extLst>
          </p:cNvPr>
          <p:cNvPicPr>
            <a:picLocks noGrp="1" noChangeAspect="1"/>
          </p:cNvPicPr>
          <p:nvPr>
            <p:ph sz="half" idx="1"/>
          </p:nvPr>
        </p:nvPicPr>
        <p:blipFill>
          <a:blip r:embed="rId2"/>
          <a:stretch>
            <a:fillRect/>
          </a:stretch>
        </p:blipFill>
        <p:spPr>
          <a:xfrm>
            <a:off x="838200" y="2178138"/>
            <a:ext cx="5181600" cy="3646311"/>
          </a:xfrm>
          <a:prstGeom prst="rect">
            <a:avLst/>
          </a:prstGeom>
        </p:spPr>
      </p:pic>
      <p:sp>
        <p:nvSpPr>
          <p:cNvPr id="6" name="Content Placeholder 5">
            <a:extLst>
              <a:ext uri="{FF2B5EF4-FFF2-40B4-BE49-F238E27FC236}">
                <a16:creationId xmlns:a16="http://schemas.microsoft.com/office/drawing/2014/main" id="{4CD83F5A-07FE-FDB9-73F1-3C91E31F14B1}"/>
              </a:ext>
            </a:extLst>
          </p:cNvPr>
          <p:cNvSpPr>
            <a:spLocks noGrp="1"/>
          </p:cNvSpPr>
          <p:nvPr>
            <p:ph sz="half" idx="2"/>
          </p:nvPr>
        </p:nvSpPr>
        <p:spPr/>
        <p:txBody>
          <a:bodyPr>
            <a:normAutofit lnSpcReduction="10000"/>
          </a:bodyPr>
          <a:lstStyle/>
          <a:p>
            <a:r>
              <a:rPr lang="en-US" dirty="0"/>
              <a:t>Mondays with available slots show up as </a:t>
            </a:r>
            <a:r>
              <a:rPr lang="en-US" dirty="0">
                <a:solidFill>
                  <a:srgbClr val="0070C0"/>
                </a:solidFill>
              </a:rPr>
              <a:t>blue</a:t>
            </a:r>
            <a:r>
              <a:rPr lang="en-US" dirty="0"/>
              <a:t> clickable links.</a:t>
            </a:r>
          </a:p>
          <a:p>
            <a:endParaRPr lang="en-US" dirty="0"/>
          </a:p>
          <a:p>
            <a:r>
              <a:rPr lang="en-US" dirty="0"/>
              <a:t>If no blue Mondays show in the current or next month, we are fully booked.</a:t>
            </a:r>
          </a:p>
          <a:p>
            <a:endParaRPr lang="en-US" dirty="0"/>
          </a:p>
          <a:p>
            <a:r>
              <a:rPr lang="en-US" dirty="0"/>
              <a:t>New appointment slots go live in the app on Friday evenings. </a:t>
            </a:r>
          </a:p>
        </p:txBody>
      </p:sp>
      <p:sp>
        <p:nvSpPr>
          <p:cNvPr id="12" name="TextBox 11">
            <a:extLst>
              <a:ext uri="{FF2B5EF4-FFF2-40B4-BE49-F238E27FC236}">
                <a16:creationId xmlns:a16="http://schemas.microsoft.com/office/drawing/2014/main" id="{591A0F67-BF93-4952-E9C5-3CACC2C34FE5}"/>
              </a:ext>
            </a:extLst>
          </p:cNvPr>
          <p:cNvSpPr txBox="1"/>
          <p:nvPr/>
        </p:nvSpPr>
        <p:spPr>
          <a:xfrm>
            <a:off x="1024467" y="1472748"/>
            <a:ext cx="4995333" cy="923330"/>
          </a:xfrm>
          <a:prstGeom prst="rect">
            <a:avLst/>
          </a:prstGeom>
          <a:noFill/>
        </p:spPr>
        <p:txBody>
          <a:bodyPr wrap="square" rtlCol="0">
            <a:spAutoFit/>
          </a:bodyPr>
          <a:lstStyle/>
          <a:p>
            <a:r>
              <a:rPr lang="en-US" dirty="0"/>
              <a:t>The link to our scheduler app is on our website at </a:t>
            </a:r>
            <a:r>
              <a:rPr lang="en-US" b="1" dirty="0"/>
              <a:t>http://gatecitybikecoop/get-a-bike</a:t>
            </a:r>
          </a:p>
          <a:p>
            <a:endParaRPr lang="en-US" dirty="0"/>
          </a:p>
        </p:txBody>
      </p:sp>
    </p:spTree>
    <p:extLst>
      <p:ext uri="{BB962C8B-B14F-4D97-AF65-F5344CB8AC3E}">
        <p14:creationId xmlns:p14="http://schemas.microsoft.com/office/powerpoint/2010/main" val="2596272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897BFA-9CE7-BBC3-5E75-DFB32426015B}"/>
              </a:ext>
            </a:extLst>
          </p:cNvPr>
          <p:cNvSpPr>
            <a:spLocks noGrp="1"/>
          </p:cNvSpPr>
          <p:nvPr>
            <p:ph type="title"/>
          </p:nvPr>
        </p:nvSpPr>
        <p:spPr/>
        <p:txBody>
          <a:bodyPr/>
          <a:lstStyle/>
          <a:p>
            <a:r>
              <a:rPr lang="en-US" dirty="0">
                <a:solidFill>
                  <a:srgbClr val="0070C0"/>
                </a:solidFill>
              </a:rPr>
              <a:t>Helping a Client With Scheduling</a:t>
            </a:r>
          </a:p>
        </p:txBody>
      </p:sp>
      <p:graphicFrame>
        <p:nvGraphicFramePr>
          <p:cNvPr id="8" name="Content Placeholder 5">
            <a:extLst>
              <a:ext uri="{FF2B5EF4-FFF2-40B4-BE49-F238E27FC236}">
                <a16:creationId xmlns:a16="http://schemas.microsoft.com/office/drawing/2014/main" id="{1CD79683-A8C5-97C1-8D63-0C6DA806E43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9261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972D56-B8FE-E15F-5958-B46613819EF3}"/>
            </a:ext>
          </a:extLst>
        </p:cNvPr>
        <p:cNvGrpSpPr/>
        <p:nvPr/>
      </p:nvGrpSpPr>
      <p:grpSpPr>
        <a:xfrm>
          <a:off x="0" y="0"/>
          <a:ext cx="0" cy="0"/>
          <a:chOff x="0" y="0"/>
          <a:chExt cx="0" cy="0"/>
        </a:xfrm>
      </p:grpSpPr>
      <p:pic>
        <p:nvPicPr>
          <p:cNvPr id="3" name="Picture 2" descr="Child with bicycle">
            <a:extLst>
              <a:ext uri="{FF2B5EF4-FFF2-40B4-BE49-F238E27FC236}">
                <a16:creationId xmlns:a16="http://schemas.microsoft.com/office/drawing/2014/main" id="{B2ABCE85-55D1-8F2C-2A54-0F2A74196FE0}"/>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t="9992" r="9091" b="13400"/>
          <a:stretch>
            <a:fillRect/>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2ACA47CB-C82B-EBBC-BE76-34F99E6FC60D}"/>
              </a:ext>
            </a:extLst>
          </p:cNvPr>
          <p:cNvSpPr>
            <a:spLocks noGrp="1"/>
          </p:cNvSpPr>
          <p:nvPr>
            <p:ph type="title"/>
          </p:nvPr>
        </p:nvSpPr>
        <p:spPr>
          <a:xfrm>
            <a:off x="838200" y="365125"/>
            <a:ext cx="10515600" cy="1325563"/>
          </a:xfrm>
        </p:spPr>
        <p:txBody>
          <a:bodyPr>
            <a:normAutofit/>
          </a:bodyPr>
          <a:lstStyle/>
          <a:p>
            <a:r>
              <a:rPr lang="en-US"/>
              <a:t>Families and Children, part 1</a:t>
            </a:r>
          </a:p>
        </p:txBody>
      </p:sp>
      <p:graphicFrame>
        <p:nvGraphicFramePr>
          <p:cNvPr id="8" name="Content Placeholder 5">
            <a:extLst>
              <a:ext uri="{FF2B5EF4-FFF2-40B4-BE49-F238E27FC236}">
                <a16:creationId xmlns:a16="http://schemas.microsoft.com/office/drawing/2014/main" id="{D8AD2048-98D9-07FA-189E-DD95FCC55F99}"/>
              </a:ext>
            </a:extLst>
          </p:cNvPr>
          <p:cNvGraphicFramePr>
            <a:graphicFrameLocks noGrp="1"/>
          </p:cNvGraphicFramePr>
          <p:nvPr>
            <p:ph idx="1"/>
            <p:extLst>
              <p:ext uri="{D42A27DB-BD31-4B8C-83A1-F6EECF244321}">
                <p14:modId xmlns:p14="http://schemas.microsoft.com/office/powerpoint/2010/main" val="215049356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1978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02C2D3-72FC-3A1E-7A1C-E20A4C7DF3CF}"/>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14774A1F-AB18-1747-066A-7070D0A2954F}"/>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Families and Children, part 2</a:t>
            </a:r>
          </a:p>
        </p:txBody>
      </p:sp>
      <p:graphicFrame>
        <p:nvGraphicFramePr>
          <p:cNvPr id="8" name="Content Placeholder 5">
            <a:extLst>
              <a:ext uri="{FF2B5EF4-FFF2-40B4-BE49-F238E27FC236}">
                <a16:creationId xmlns:a16="http://schemas.microsoft.com/office/drawing/2014/main" id="{147961C4-4E84-680E-52AD-3BA8126217EF}"/>
              </a:ext>
            </a:extLst>
          </p:cNvPr>
          <p:cNvGraphicFramePr>
            <a:graphicFrameLocks noGrp="1"/>
          </p:cNvGraphicFramePr>
          <p:nvPr>
            <p:ph idx="1"/>
            <p:extLst>
              <p:ext uri="{D42A27DB-BD31-4B8C-83A1-F6EECF244321}">
                <p14:modId xmlns:p14="http://schemas.microsoft.com/office/powerpoint/2010/main" val="338462499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1996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Vintage bike parked on country road at sunset">
            <a:extLst>
              <a:ext uri="{FF2B5EF4-FFF2-40B4-BE49-F238E27FC236}">
                <a16:creationId xmlns:a16="http://schemas.microsoft.com/office/drawing/2014/main" id="{61C73587-D404-3729-CA46-6256F1B003F2}"/>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t="15730"/>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31AF3667-E404-4165-8DFF-F38B07D8EA9A}"/>
              </a:ext>
            </a:extLst>
          </p:cNvPr>
          <p:cNvSpPr>
            <a:spLocks noGrp="1"/>
          </p:cNvSpPr>
          <p:nvPr>
            <p:ph type="title"/>
          </p:nvPr>
        </p:nvSpPr>
        <p:spPr>
          <a:xfrm>
            <a:off x="838199" y="1065862"/>
            <a:ext cx="6052955" cy="4726276"/>
          </a:xfrm>
        </p:spPr>
        <p:txBody>
          <a:bodyPr>
            <a:normAutofit/>
          </a:bodyPr>
          <a:lstStyle/>
          <a:p>
            <a:pPr algn="r"/>
            <a:r>
              <a:rPr lang="en-US" sz="8000" dirty="0">
                <a:ln w="22225">
                  <a:solidFill>
                    <a:srgbClr val="FFFFFF"/>
                  </a:solidFill>
                </a:ln>
                <a:noFill/>
              </a:rPr>
              <a:t>For Urgent Situations</a:t>
            </a:r>
          </a:p>
        </p:txBody>
      </p:sp>
      <p:cxnSp>
        <p:nvCxnSpPr>
          <p:cNvPr id="26" name="Straight Connector 25">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BB1771C-54E9-C0D8-0037-D62BB79F281C}"/>
              </a:ext>
            </a:extLst>
          </p:cNvPr>
          <p:cNvSpPr>
            <a:spLocks noGrp="1"/>
          </p:cNvSpPr>
          <p:nvPr>
            <p:ph idx="1"/>
          </p:nvPr>
        </p:nvSpPr>
        <p:spPr>
          <a:xfrm>
            <a:off x="7534641" y="111760"/>
            <a:ext cx="3860002" cy="6360160"/>
          </a:xfrm>
        </p:spPr>
        <p:txBody>
          <a:bodyPr anchor="ctr">
            <a:normAutofit/>
          </a:bodyPr>
          <a:lstStyle/>
          <a:p>
            <a:r>
              <a:rPr lang="en-US" sz="1800" dirty="0">
                <a:solidFill>
                  <a:srgbClr val="FFFFFF"/>
                </a:solidFill>
              </a:rPr>
              <a:t>True urgent situations must be rare.</a:t>
            </a:r>
            <a:endParaRPr lang="en-US" sz="1800" i="1" dirty="0">
              <a:solidFill>
                <a:srgbClr val="FFFFFF"/>
              </a:solidFill>
            </a:endParaRPr>
          </a:p>
          <a:p>
            <a:pPr lvl="1"/>
            <a:r>
              <a:rPr lang="en-US" sz="1800" dirty="0">
                <a:solidFill>
                  <a:srgbClr val="FFFFFF"/>
                </a:solidFill>
              </a:rPr>
              <a:t>Please reach out to us if a client needs special consideration</a:t>
            </a:r>
            <a:r>
              <a:rPr lang="en-US" sz="1800" i="1" dirty="0">
                <a:solidFill>
                  <a:srgbClr val="FFFFFF"/>
                </a:solidFill>
              </a:rPr>
              <a:t>.</a:t>
            </a:r>
          </a:p>
          <a:p>
            <a:pPr lvl="1"/>
            <a:r>
              <a:rPr lang="en-US" sz="1800" dirty="0">
                <a:solidFill>
                  <a:srgbClr val="FFFFFF"/>
                </a:solidFill>
              </a:rPr>
              <a:t>If the client reaches out to us, we will ask them to have you contact us. </a:t>
            </a:r>
          </a:p>
          <a:p>
            <a:endParaRPr lang="en-US" sz="1800" dirty="0">
              <a:solidFill>
                <a:srgbClr val="FFFFFF"/>
              </a:solidFill>
            </a:endParaRPr>
          </a:p>
          <a:p>
            <a:r>
              <a:rPr lang="en-US" sz="1800" dirty="0">
                <a:solidFill>
                  <a:srgbClr val="FFFFFF"/>
                </a:solidFill>
              </a:rPr>
              <a:t>Urgent situations include..,</a:t>
            </a:r>
          </a:p>
          <a:p>
            <a:pPr lvl="1"/>
            <a:r>
              <a:rPr lang="en-US" sz="1800" dirty="0">
                <a:solidFill>
                  <a:srgbClr val="FFFFFF"/>
                </a:solidFill>
              </a:rPr>
              <a:t>Imminent loss of job or job opportunity.</a:t>
            </a:r>
          </a:p>
          <a:p>
            <a:pPr lvl="1"/>
            <a:r>
              <a:rPr lang="en-US" sz="1800" dirty="0">
                <a:solidFill>
                  <a:srgbClr val="FFFFFF"/>
                </a:solidFill>
              </a:rPr>
              <a:t>Current inability to get to important appointments. I.e., health, mental health, recovery… </a:t>
            </a:r>
          </a:p>
          <a:p>
            <a:pPr lvl="1"/>
            <a:endParaRPr lang="en-US" sz="1800" dirty="0">
              <a:solidFill>
                <a:srgbClr val="FFFFFF"/>
              </a:solidFill>
            </a:endParaRPr>
          </a:p>
          <a:p>
            <a:r>
              <a:rPr lang="en-US" sz="1800" dirty="0">
                <a:solidFill>
                  <a:srgbClr val="FFFFFF"/>
                </a:solidFill>
              </a:rPr>
              <a:t>If a client comes as a Monday walk-in, and there are 5 or more people ahead of them, we cannot take the urgency of their situation into account</a:t>
            </a:r>
            <a:r>
              <a:rPr lang="en-US" sz="1400" dirty="0">
                <a:solidFill>
                  <a:srgbClr val="FFFFFF"/>
                </a:solidFill>
              </a:rPr>
              <a:t>.</a:t>
            </a:r>
          </a:p>
        </p:txBody>
      </p:sp>
    </p:spTree>
    <p:extLst>
      <p:ext uri="{BB962C8B-B14F-4D97-AF65-F5344CB8AC3E}">
        <p14:creationId xmlns:p14="http://schemas.microsoft.com/office/powerpoint/2010/main" val="147317849"/>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A155F4-2CBC-F0A4-A07D-C9A10E15569B}"/>
              </a:ext>
            </a:extLst>
          </p:cNvPr>
          <p:cNvSpPr>
            <a:spLocks noGrp="1"/>
          </p:cNvSpPr>
          <p:nvPr>
            <p:ph type="title"/>
          </p:nvPr>
        </p:nvSpPr>
        <p:spPr>
          <a:xfrm>
            <a:off x="841248" y="256032"/>
            <a:ext cx="10506456" cy="1014984"/>
          </a:xfrm>
        </p:spPr>
        <p:txBody>
          <a:bodyPr anchor="b">
            <a:normAutofit/>
          </a:bodyPr>
          <a:lstStyle/>
          <a:p>
            <a:r>
              <a:rPr lang="en-US"/>
              <a:t>Things to Tell Your Client, Part 1</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4636FF02-EBF7-7900-204C-41C8F71A2386}"/>
              </a:ext>
            </a:extLst>
          </p:cNvPr>
          <p:cNvGraphicFramePr>
            <a:graphicFrameLocks noGrp="1"/>
          </p:cNvGraphicFramePr>
          <p:nvPr>
            <p:ph idx="1"/>
            <p:extLst>
              <p:ext uri="{D42A27DB-BD31-4B8C-83A1-F6EECF244321}">
                <p14:modId xmlns:p14="http://schemas.microsoft.com/office/powerpoint/2010/main" val="1125228039"/>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3236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31D51A6-C6D7-764C-335F-B54DD35B96EF}"/>
              </a:ext>
            </a:extLst>
          </p:cNvPr>
          <p:cNvSpPr>
            <a:spLocks noGrp="1"/>
          </p:cNvSpPr>
          <p:nvPr>
            <p:ph type="title"/>
          </p:nvPr>
        </p:nvSpPr>
        <p:spPr>
          <a:xfrm>
            <a:off x="621792" y="1161288"/>
            <a:ext cx="3602736" cy="4526280"/>
          </a:xfrm>
        </p:spPr>
        <p:txBody>
          <a:bodyPr>
            <a:normAutofit/>
          </a:bodyPr>
          <a:lstStyle/>
          <a:p>
            <a:r>
              <a:rPr lang="en-US" sz="4000"/>
              <a:t>Things to Tell Your Client, Part 2</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17" name="Content Placeholder 2">
            <a:extLst>
              <a:ext uri="{FF2B5EF4-FFF2-40B4-BE49-F238E27FC236}">
                <a16:creationId xmlns:a16="http://schemas.microsoft.com/office/drawing/2014/main" id="{037E8094-5E05-66D9-6F7F-5A9D2DB1E21C}"/>
              </a:ext>
            </a:extLst>
          </p:cNvPr>
          <p:cNvGraphicFramePr>
            <a:graphicFrameLocks noGrp="1"/>
          </p:cNvGraphicFramePr>
          <p:nvPr>
            <p:ph idx="1"/>
            <p:extLst>
              <p:ext uri="{D42A27DB-BD31-4B8C-83A1-F6EECF244321}">
                <p14:modId xmlns:p14="http://schemas.microsoft.com/office/powerpoint/2010/main" val="3301305300"/>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2518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0D11B0-8A17-B80F-6919-EAA435F8031E}"/>
              </a:ext>
            </a:extLst>
          </p:cNvPr>
          <p:cNvSpPr>
            <a:spLocks noGrp="1"/>
          </p:cNvSpPr>
          <p:nvPr>
            <p:ph type="title"/>
          </p:nvPr>
        </p:nvSpPr>
        <p:spPr>
          <a:xfrm>
            <a:off x="1171074" y="1396686"/>
            <a:ext cx="3240506" cy="4064628"/>
          </a:xfrm>
        </p:spPr>
        <p:txBody>
          <a:bodyPr>
            <a:normAutofit/>
          </a:bodyPr>
          <a:lstStyle/>
          <a:p>
            <a:endParaRPr lang="en-US" dirty="0">
              <a:solidFill>
                <a:srgbClr val="FFFFFF"/>
              </a:solidFill>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C9D6F98-B46D-B60B-AC46-9B50F05260AF}"/>
              </a:ext>
            </a:extLst>
          </p:cNvPr>
          <p:cNvSpPr>
            <a:spLocks noGrp="1"/>
          </p:cNvSpPr>
          <p:nvPr>
            <p:ph idx="1"/>
          </p:nvPr>
        </p:nvSpPr>
        <p:spPr>
          <a:xfrm>
            <a:off x="5370153" y="1526033"/>
            <a:ext cx="5536397" cy="3935281"/>
          </a:xfrm>
        </p:spPr>
        <p:txBody>
          <a:bodyPr>
            <a:normAutofit lnSpcReduction="10000"/>
          </a:bodyPr>
          <a:lstStyle/>
          <a:p>
            <a:pPr marL="0">
              <a:spcAft>
                <a:spcPts val="800"/>
              </a:spcAft>
            </a:pPr>
            <a:r>
              <a:rPr lang="en-US" sz="3200" b="1" dirty="0"/>
              <a:t>Brand New Service:</a:t>
            </a:r>
            <a:endParaRPr lang="en-US" dirty="0"/>
          </a:p>
          <a:p>
            <a:pPr marL="0" indent="0">
              <a:spcAft>
                <a:spcPts val="800"/>
              </a:spcAft>
              <a:buNone/>
            </a:pPr>
            <a:r>
              <a:rPr lang="en-US" sz="4000" dirty="0"/>
              <a:t>If you have clients who have suffered from the Opioid Crisis, please contact me if they need help with transportation.</a:t>
            </a:r>
          </a:p>
          <a:p>
            <a:endParaRPr lang="en-US" dirty="0"/>
          </a:p>
        </p:txBody>
      </p:sp>
    </p:spTree>
    <p:extLst>
      <p:ext uri="{BB962C8B-B14F-4D97-AF65-F5344CB8AC3E}">
        <p14:creationId xmlns:p14="http://schemas.microsoft.com/office/powerpoint/2010/main" val="1665323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AA32774A-172A-1A40-2C5B-CCC3ED120692}"/>
              </a:ext>
            </a:extLst>
          </p:cNvPr>
          <p:cNvGraphicFramePr>
            <a:graphicFrameLocks noChangeAspect="1"/>
          </p:cNvGraphicFramePr>
          <p:nvPr>
            <p:extLst>
              <p:ext uri="{D42A27DB-BD31-4B8C-83A1-F6EECF244321}">
                <p14:modId xmlns:p14="http://schemas.microsoft.com/office/powerpoint/2010/main" val="2329840622"/>
              </p:ext>
            </p:extLst>
          </p:nvPr>
        </p:nvGraphicFramePr>
        <p:xfrm>
          <a:off x="2988733" y="110067"/>
          <a:ext cx="6177492" cy="6354233"/>
        </p:xfrm>
        <a:graphic>
          <a:graphicData uri="http://schemas.openxmlformats.org/presentationml/2006/ole">
            <mc:AlternateContent xmlns:mc="http://schemas.openxmlformats.org/markup-compatibility/2006">
              <mc:Choice xmlns:v="urn:schemas-microsoft-com:vml" Requires="v">
                <p:oleObj name="Document" r:id="rId2" imgW="6864757" imgH="8837985" progId="Word.Document.12">
                  <p:embed/>
                </p:oleObj>
              </mc:Choice>
              <mc:Fallback>
                <p:oleObj name="Document" r:id="rId2" imgW="6864757" imgH="8837985" progId="Word.Document.12">
                  <p:embed/>
                  <p:pic>
                    <p:nvPicPr>
                      <p:cNvPr id="0" name=""/>
                      <p:cNvPicPr/>
                      <p:nvPr/>
                    </p:nvPicPr>
                    <p:blipFill>
                      <a:blip r:embed="rId3"/>
                      <a:stretch>
                        <a:fillRect/>
                      </a:stretch>
                    </p:blipFill>
                    <p:spPr>
                      <a:xfrm>
                        <a:off x="2988733" y="110067"/>
                        <a:ext cx="6177492" cy="6354233"/>
                      </a:xfrm>
                      <a:prstGeom prst="rect">
                        <a:avLst/>
                      </a:prstGeom>
                    </p:spPr>
                  </p:pic>
                </p:oleObj>
              </mc:Fallback>
            </mc:AlternateContent>
          </a:graphicData>
        </a:graphic>
      </p:graphicFrame>
    </p:spTree>
    <p:extLst>
      <p:ext uri="{BB962C8B-B14F-4D97-AF65-F5344CB8AC3E}">
        <p14:creationId xmlns:p14="http://schemas.microsoft.com/office/powerpoint/2010/main" val="32175006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2159</TotalTime>
  <Words>1285</Words>
  <Application>Microsoft Office PowerPoint</Application>
  <PresentationFormat>Widescreen</PresentationFormat>
  <Paragraphs>123</Paragraphs>
  <Slides>21</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21</vt:i4>
      </vt:variant>
    </vt:vector>
  </HeadingPairs>
  <TitlesOfParts>
    <vt:vector size="29" baseType="lpstr">
      <vt:lpstr>ADLaM Display</vt:lpstr>
      <vt:lpstr>Aptos</vt:lpstr>
      <vt:lpstr>Aptos Display</vt:lpstr>
      <vt:lpstr>Arial</vt:lpstr>
      <vt:lpstr>Calibri</vt:lpstr>
      <vt:lpstr>Office Theme</vt:lpstr>
      <vt:lpstr>Acrobat Document</vt:lpstr>
      <vt:lpstr>Microsoft Word Document</vt:lpstr>
      <vt:lpstr>PowerPoint Presentation</vt:lpstr>
      <vt:lpstr>PowerPoint Presentation</vt:lpstr>
      <vt:lpstr>PowerPoint Presentation</vt:lpstr>
      <vt:lpstr>PowerPoint Presentation</vt:lpstr>
      <vt:lpstr>PowerPoint Presentation</vt:lpstr>
      <vt:lpstr>PowerPoint Presentation</vt:lpstr>
      <vt:lpstr>Maximizing  Getting People on Bikes</vt:lpstr>
      <vt:lpstr>PowerPoint Presentation</vt:lpstr>
      <vt:lpstr>Riders Need  a Voucher - Procedures</vt:lpstr>
      <vt:lpstr>PowerPoint Presentation</vt:lpstr>
      <vt:lpstr>New for 2026:  Two Ways to Get a Free Bike</vt:lpstr>
      <vt:lpstr>Monday Is Still the GCBC Distribution Day</vt:lpstr>
      <vt:lpstr>How The Scheduler Works</vt:lpstr>
      <vt:lpstr>Helping a Client With Scheduling</vt:lpstr>
      <vt:lpstr>Families and Children, part 1</vt:lpstr>
      <vt:lpstr>Families and Children, part 2</vt:lpstr>
      <vt:lpstr>For Urgent Situations</vt:lpstr>
      <vt:lpstr>Things to Tell Your Client, Part 1</vt:lpstr>
      <vt:lpstr>Things to Tell Your Client, Part 2</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Schwartz</dc:creator>
  <cp:lastModifiedBy>Donna Marceau</cp:lastModifiedBy>
  <cp:revision>14</cp:revision>
  <cp:lastPrinted>2026-07-31T17:41:48Z</cp:lastPrinted>
  <dcterms:created xsi:type="dcterms:W3CDTF">2026-04-20T14:23:58Z</dcterms:created>
  <dcterms:modified xsi:type="dcterms:W3CDTF">2026-08-04T17:49:58Z</dcterms:modified>
</cp:coreProperties>
</file>